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275" r:id="rId4"/>
    <p:sldId id="276" r:id="rId5"/>
    <p:sldId id="277" r:id="rId6"/>
    <p:sldId id="278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301" r:id="rId16"/>
    <p:sldId id="290" r:id="rId17"/>
    <p:sldId id="293" r:id="rId18"/>
    <p:sldId id="294" r:id="rId19"/>
    <p:sldId id="296" r:id="rId20"/>
    <p:sldId id="298" r:id="rId21"/>
    <p:sldId id="295" r:id="rId22"/>
    <p:sldId id="274" r:id="rId23"/>
    <p:sldId id="279" r:id="rId24"/>
    <p:sldId id="302" r:id="rId25"/>
    <p:sldId id="303" r:id="rId26"/>
  </p:sldIdLst>
  <p:sldSz cx="9144000" cy="64008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1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Φωτεινό στυλ 2 - Έμφαση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1"/>
    <p:restoredTop sz="94660"/>
  </p:normalViewPr>
  <p:slideViewPr>
    <p:cSldViewPr>
      <p:cViewPr varScale="1">
        <p:scale>
          <a:sx n="98" d="100"/>
          <a:sy n="98" d="100"/>
        </p:scale>
        <p:origin x="-1164" y="-96"/>
      </p:cViewPr>
      <p:guideLst>
        <p:guide orient="horz" pos="201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988398"/>
            <a:ext cx="7772400" cy="1372023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627120"/>
            <a:ext cx="6400800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3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3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1" y="256330"/>
            <a:ext cx="2057400" cy="5461423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56330"/>
            <a:ext cx="6019800" cy="5461423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4" y="4113107"/>
            <a:ext cx="7772400" cy="1271270"/>
          </a:xfrm>
        </p:spPr>
        <p:txBody>
          <a:bodyPr anchor="t"/>
          <a:lstStyle>
            <a:lvl1pPr algn="l">
              <a:defRPr sz="3733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4" y="2712932"/>
            <a:ext cx="7772400" cy="1400175"/>
          </a:xfrm>
        </p:spPr>
        <p:txBody>
          <a:bodyPr anchor="b"/>
          <a:lstStyle>
            <a:lvl1pPr marL="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493521"/>
            <a:ext cx="4038600" cy="4224232"/>
          </a:xfrm>
        </p:spPr>
        <p:txBody>
          <a:bodyPr/>
          <a:lstStyle>
            <a:lvl1pPr>
              <a:defRPr sz="2613"/>
            </a:lvl1pPr>
            <a:lvl2pPr>
              <a:defRPr sz="2240"/>
            </a:lvl2pPr>
            <a:lvl3pPr>
              <a:defRPr sz="1867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1" y="1493521"/>
            <a:ext cx="4038600" cy="4224232"/>
          </a:xfrm>
        </p:spPr>
        <p:txBody>
          <a:bodyPr/>
          <a:lstStyle>
            <a:lvl1pPr>
              <a:defRPr sz="2613"/>
            </a:lvl1pPr>
            <a:lvl2pPr>
              <a:defRPr sz="2240"/>
            </a:lvl2pPr>
            <a:lvl3pPr>
              <a:defRPr sz="1867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32773"/>
            <a:ext cx="4040188" cy="597111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029882"/>
            <a:ext cx="4040188" cy="3687869"/>
          </a:xfrm>
        </p:spPr>
        <p:txBody>
          <a:bodyPr/>
          <a:lstStyle>
            <a:lvl1pPr>
              <a:defRPr sz="2240"/>
            </a:lvl1pPr>
            <a:lvl2pPr>
              <a:defRPr sz="1867"/>
            </a:lvl2pPr>
            <a:lvl3pPr>
              <a:defRPr sz="1680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7" y="1432773"/>
            <a:ext cx="4041775" cy="597111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7" y="2029882"/>
            <a:ext cx="4041775" cy="3687869"/>
          </a:xfrm>
        </p:spPr>
        <p:txBody>
          <a:bodyPr/>
          <a:lstStyle>
            <a:lvl1pPr>
              <a:defRPr sz="2240"/>
            </a:lvl1pPr>
            <a:lvl2pPr>
              <a:defRPr sz="1867"/>
            </a:lvl2pPr>
            <a:lvl3pPr>
              <a:defRPr sz="1680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2" y="254848"/>
            <a:ext cx="3008313" cy="1084580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1" y="254848"/>
            <a:ext cx="5111750" cy="5462905"/>
          </a:xfrm>
        </p:spPr>
        <p:txBody>
          <a:bodyPr/>
          <a:lstStyle>
            <a:lvl1pPr>
              <a:defRPr sz="2987"/>
            </a:lvl1pPr>
            <a:lvl2pPr>
              <a:defRPr sz="2613"/>
            </a:lvl2pPr>
            <a:lvl3pPr>
              <a:defRPr sz="224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2" y="1339428"/>
            <a:ext cx="3008313" cy="4378325"/>
          </a:xfrm>
        </p:spPr>
        <p:txBody>
          <a:bodyPr/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480560"/>
            <a:ext cx="5486400" cy="528955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571923"/>
            <a:ext cx="5486400" cy="3840480"/>
          </a:xfrm>
        </p:spPr>
        <p:txBody>
          <a:bodyPr/>
          <a:lstStyle>
            <a:lvl1pPr marL="0" indent="0">
              <a:buNone/>
              <a:defRPr sz="2987"/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009516"/>
            <a:ext cx="5486400" cy="751205"/>
          </a:xfrm>
        </p:spPr>
        <p:txBody>
          <a:bodyPr/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56329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93521"/>
            <a:ext cx="8229600" cy="422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5932594"/>
            <a:ext cx="21336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92FB7-1719-4B5E-870D-E3326316B015}" type="datetimeFigureOut">
              <a:rPr lang="el-GR" smtClean="0"/>
              <a:pPr/>
              <a:t>18/9/2023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5932594"/>
            <a:ext cx="28956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1" y="5932594"/>
            <a:ext cx="21336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E2CB5-DCD9-4596-89AC-D29FAD852D6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53410" rtl="0" eaLnBrk="1" latinLnBrk="0" hangingPunct="1">
        <a:spcBef>
          <a:spcPct val="0"/>
        </a:spcBef>
        <a:buNone/>
        <a:defRPr sz="41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29" indent="-320029" algn="l" defTabSz="853410" rtl="0" eaLnBrk="1" latinLnBrk="0" hangingPunct="1">
        <a:spcBef>
          <a:spcPct val="20000"/>
        </a:spcBef>
        <a:buFont typeface="Arial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693395" indent="-266690" algn="l" defTabSz="853410" rtl="0" eaLnBrk="1" latinLnBrk="0" hangingPunct="1">
        <a:spcBef>
          <a:spcPct val="20000"/>
        </a:spcBef>
        <a:buFont typeface="Arial" pitchFamily="34" charset="0"/>
        <a:buChar char="–"/>
        <a:defRPr sz="2613" kern="1200">
          <a:solidFill>
            <a:schemeClr val="tx1"/>
          </a:solidFill>
          <a:latin typeface="+mn-lt"/>
          <a:ea typeface="+mn-ea"/>
          <a:cs typeface="+mn-cs"/>
        </a:defRPr>
      </a:lvl2pPr>
      <a:lvl3pPr marL="1066762" indent="-213352" algn="l" defTabSz="853410" rtl="0" eaLnBrk="1" latinLnBrk="0" hangingPunct="1">
        <a:spcBef>
          <a:spcPct val="20000"/>
        </a:spcBef>
        <a:buFont typeface="Arial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493467" indent="-213352" algn="l" defTabSz="85341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20171" indent="-213352" algn="l" defTabSz="853410" rtl="0" eaLnBrk="1" latinLnBrk="0" hangingPunct="1">
        <a:spcBef>
          <a:spcPct val="20000"/>
        </a:spcBef>
        <a:buFont typeface="Arial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46876" indent="-213352" algn="l" defTabSz="853410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73581" indent="-213352" algn="l" defTabSz="853410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6" indent="-213352" algn="l" defTabSz="853410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26990" indent="-213352" algn="l" defTabSz="853410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Αρχείο:Location map of Thessaly (Greece).svg - Βικιπαίδε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3667129"/>
            <a:ext cx="2343202" cy="2026871"/>
          </a:xfrm>
          <a:prstGeom prst="rect">
            <a:avLst/>
          </a:prstGeom>
          <a:noFill/>
        </p:spPr>
      </p:pic>
      <p:sp>
        <p:nvSpPr>
          <p:cNvPr id="2" name="1 - Ορθογώνιο"/>
          <p:cNvSpPr/>
          <p:nvPr/>
        </p:nvSpPr>
        <p:spPr>
          <a:xfrm>
            <a:off x="1238227" y="666732"/>
            <a:ext cx="8064896" cy="54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867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l-GR" sz="18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67" dirty="0" err="1">
                <a:latin typeface="Times New Roman" pitchFamily="18" charset="0"/>
                <a:cs typeface="Times New Roman" pitchFamily="18" charset="0"/>
              </a:rPr>
              <a:t>region</a:t>
            </a:r>
            <a:r>
              <a:rPr lang="el-GR" sz="18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67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l-GR" sz="18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0" b="1" dirty="0">
                <a:latin typeface="Times New Roman" pitchFamily="18" charset="0"/>
                <a:cs typeface="Times New Roman" pitchFamily="18" charset="0"/>
              </a:rPr>
              <a:t>Thessaly</a:t>
            </a: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 accounts for </a:t>
            </a:r>
            <a:r>
              <a:rPr lang="en-US" sz="1867" b="1" dirty="0">
                <a:latin typeface="Times New Roman" pitchFamily="18" charset="0"/>
                <a:cs typeface="Times New Roman" pitchFamily="18" charset="0"/>
              </a:rPr>
              <a:t>5.5%</a:t>
            </a: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l-GR" sz="18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u="sng" dirty="0">
                <a:latin typeface="Times New Roman" pitchFamily="18" charset="0"/>
                <a:cs typeface="Times New Roman" pitchFamily="18" charset="0"/>
              </a:rPr>
              <a:t>total national GDP</a:t>
            </a:r>
            <a:endParaRPr lang="el-GR" sz="1867" u="sng" dirty="0" err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2238359" y="1266811"/>
          <a:ext cx="6334169" cy="322783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36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76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7408">
                <a:tc>
                  <a:txBody>
                    <a:bodyPr/>
                    <a:lstStyle/>
                    <a:p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Type</a:t>
                      </a:r>
                      <a:r>
                        <a:rPr lang="el-GR" sz="17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l-GR" sz="17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production</a:t>
                      </a:r>
                      <a:endParaRPr lang="el-GR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national</a:t>
                      </a:r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production</a:t>
                      </a:r>
                      <a:endParaRPr lang="el-GR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r>
                        <a:rPr lang="el-GR" sz="17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Arable</a:t>
                      </a:r>
                      <a:r>
                        <a:rPr lang="el-GR" sz="17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crops</a:t>
                      </a:r>
                      <a:endParaRPr lang="el-GR" sz="1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l-GR" sz="1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l-GR" sz="1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cotton</a:t>
                      </a:r>
                      <a:r>
                        <a:rPr lang="el-GR" sz="1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l-GR" sz="1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cereals</a:t>
                      </a:r>
                      <a:r>
                        <a:rPr lang="el-GR" sz="1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l-GR" sz="1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alfalfa</a:t>
                      </a:r>
                      <a:r>
                        <a:rPr lang="el-GR" sz="1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l-GR" sz="1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legumes</a:t>
                      </a:r>
                      <a:r>
                        <a:rPr lang="el-GR" sz="1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l-GR" sz="1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leguminous</a:t>
                      </a:r>
                      <a:r>
                        <a:rPr lang="el-GR" sz="1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plants</a:t>
                      </a:r>
                      <a:r>
                        <a:rPr lang="el-GR" sz="1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85344" marR="85344" marT="42672" marB="42672">
                    <a:gradFill flip="none" rotWithShape="1"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85344" marR="85344" marT="42672" marB="42672" anchor="ctr">
                    <a:gradFill flip="none" rotWithShape="1"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Tree</a:t>
                      </a:r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crops</a:t>
                      </a:r>
                      <a:endParaRPr lang="el-GR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85344" marR="85344" marT="42672" marB="4267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r>
                        <a:rPr lang="el-GR" sz="17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Cattle</a:t>
                      </a:r>
                      <a:endParaRPr lang="el-GR" sz="1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Sheep</a:t>
                      </a:r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goats</a:t>
                      </a:r>
                      <a:endParaRPr lang="el-GR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85344" marR="85344" marT="42672" marB="4267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r>
                        <a:rPr lang="el-GR" sz="17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Milk</a:t>
                      </a:r>
                      <a:endParaRPr lang="el-GR" sz="1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Soft</a:t>
                      </a:r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Cheese</a:t>
                      </a:r>
                      <a:endParaRPr lang="el-GR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85344" marR="85344" marT="42672" marB="42672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r>
                        <a:rPr lang="el-GR" sz="17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Hard</a:t>
                      </a:r>
                      <a:r>
                        <a:rPr lang="el-GR" sz="17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cheese</a:t>
                      </a:r>
                      <a:endParaRPr lang="el-GR" sz="1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026" name="Picture 2" descr="C:\Users\nkereres\Downloads\WhatsApp Image 2023-09-14 at 18.59.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778500"/>
            <a:ext cx="2444750" cy="62230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52721" b="-5038"/>
          <a:stretch>
            <a:fillRect/>
          </a:stretch>
        </p:blipFill>
        <p:spPr bwMode="auto">
          <a:xfrm rot="13598408">
            <a:off x="-473115" y="-1717175"/>
            <a:ext cx="1866883" cy="380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10 - Ευθεία γραμμή σύνδεσης"/>
          <p:cNvCxnSpPr/>
          <p:nvPr/>
        </p:nvCxnSpPr>
        <p:spPr>
          <a:xfrm rot="10800000">
            <a:off x="304800" y="5734068"/>
            <a:ext cx="8534400" cy="1482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chondroleou\Desktop\Φωτό Θεσσαλία\selected\3956706.jpg"/>
          <p:cNvPicPr>
            <a:picLocks noChangeAspect="1" noChangeArrowheads="1"/>
          </p:cNvPicPr>
          <p:nvPr/>
        </p:nvPicPr>
        <p:blipFill>
          <a:blip r:embed="rId2" cstate="print"/>
          <a:srcRect b="2902"/>
          <a:stretch>
            <a:fillRect/>
          </a:stretch>
        </p:blipFill>
        <p:spPr bwMode="auto">
          <a:xfrm>
            <a:off x="-115719" y="-21104"/>
            <a:ext cx="9259719" cy="6173832"/>
          </a:xfrm>
          <a:prstGeom prst="rect">
            <a:avLst/>
          </a:prstGeom>
          <a:noFill/>
        </p:spPr>
      </p:pic>
      <p:sp>
        <p:nvSpPr>
          <p:cNvPr id="2" name="3 - Ορθογώνιο">
            <a:extLst>
              <a:ext uri="{FF2B5EF4-FFF2-40B4-BE49-F238E27FC236}">
                <a16:creationId xmlns:a16="http://schemas.microsoft.com/office/drawing/2014/main" xmlns="" id="{0C7E2D72-48AE-A49C-48C9-C2D18BC1A963}"/>
              </a:ext>
            </a:extLst>
          </p:cNvPr>
          <p:cNvSpPr/>
          <p:nvPr/>
        </p:nvSpPr>
        <p:spPr>
          <a:xfrm>
            <a:off x="0" y="6164902"/>
            <a:ext cx="4267200" cy="2358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33" dirty="0">
                <a:latin typeface="Times New Roman" pitchFamily="18" charset="0"/>
                <a:cs typeface="Times New Roman" pitchFamily="18" charset="0"/>
              </a:rPr>
              <a:t>© 2023 ΑΘΗΝΑΙΚΟ-ΜΑΚΕΔΟΝΙΚΟ ΠΡΑΚΤΟΡΕΙΟ ΕΙΔΗΣΕΩΝ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chondroleou\Desktop\Φωτό Θεσσαλία\selected\DOC.20230906.27637890.katastrofesdanielneeskaries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79554"/>
            <a:ext cx="9324528" cy="6216352"/>
          </a:xfrm>
          <a:prstGeom prst="rect">
            <a:avLst/>
          </a:prstGeom>
          <a:noFill/>
        </p:spPr>
      </p:pic>
      <p:sp>
        <p:nvSpPr>
          <p:cNvPr id="2" name="3 - Ορθογώνιο">
            <a:extLst>
              <a:ext uri="{FF2B5EF4-FFF2-40B4-BE49-F238E27FC236}">
                <a16:creationId xmlns:a16="http://schemas.microsoft.com/office/drawing/2014/main" xmlns="" id="{3623265A-EED0-9E35-215A-454E4C386D74}"/>
              </a:ext>
            </a:extLst>
          </p:cNvPr>
          <p:cNvSpPr/>
          <p:nvPr/>
        </p:nvSpPr>
        <p:spPr>
          <a:xfrm>
            <a:off x="0" y="6164902"/>
            <a:ext cx="4267200" cy="2358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33" dirty="0">
                <a:latin typeface="Times New Roman" pitchFamily="18" charset="0"/>
                <a:cs typeface="Times New Roman" pitchFamily="18" charset="0"/>
              </a:rPr>
              <a:t>© 2023 ΑΘΗΝΑΙΚΟ-ΜΑΚΕΔΟΝΙΚΟ ΠΡΑΚΤΟΡΕΙΟ ΕΙΔΗΣΕΩΝ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chondroleou\Desktop\Φωτό Θεσσαλία\selected\DOC.20230907.27641113.metamorfosi dimoy palama2.jpg"/>
          <p:cNvPicPr>
            <a:picLocks noChangeAspect="1" noChangeArrowheads="1"/>
          </p:cNvPicPr>
          <p:nvPr/>
        </p:nvPicPr>
        <p:blipFill>
          <a:blip r:embed="rId2" cstate="print"/>
          <a:srcRect t="1"/>
          <a:stretch>
            <a:fillRect/>
          </a:stretch>
        </p:blipFill>
        <p:spPr bwMode="auto">
          <a:xfrm>
            <a:off x="-147682" y="-29096"/>
            <a:ext cx="9291682" cy="6193998"/>
          </a:xfrm>
          <a:prstGeom prst="rect">
            <a:avLst/>
          </a:prstGeom>
          <a:noFill/>
        </p:spPr>
      </p:pic>
      <p:sp>
        <p:nvSpPr>
          <p:cNvPr id="2" name="3 - Ορθογώνιο">
            <a:extLst>
              <a:ext uri="{FF2B5EF4-FFF2-40B4-BE49-F238E27FC236}">
                <a16:creationId xmlns:a16="http://schemas.microsoft.com/office/drawing/2014/main" xmlns="" id="{B7E4F22E-5557-7CBB-8087-7B3ABBE5DF4E}"/>
              </a:ext>
            </a:extLst>
          </p:cNvPr>
          <p:cNvSpPr/>
          <p:nvPr/>
        </p:nvSpPr>
        <p:spPr>
          <a:xfrm>
            <a:off x="0" y="6164902"/>
            <a:ext cx="4267200" cy="2358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33" dirty="0">
                <a:latin typeface="Times New Roman" pitchFamily="18" charset="0"/>
                <a:cs typeface="Times New Roman" pitchFamily="18" charset="0"/>
              </a:rPr>
              <a:t>© 2023 ΑΘΗΝΑΙΚΟ-ΜΑΚΕΔΟΝΙΚΟ ΠΡΑΚΤΟΡΕΙΟ ΕΙΔΗΣΕΩΝ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chondroleou\Desktop\Φωτό Θεσσαλία\selected\DOC.20230907.27644881.PINEIADA-AC_202307091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6697" y="-21496"/>
            <a:ext cx="9286049" cy="6186398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3694366" y="3028046"/>
            <a:ext cx="290464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80" dirty="0"/>
              <a:t>;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0" y="6164902"/>
            <a:ext cx="4267200" cy="2358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33" dirty="0">
                <a:latin typeface="Times New Roman" pitchFamily="18" charset="0"/>
                <a:cs typeface="Times New Roman" pitchFamily="18" charset="0"/>
              </a:rPr>
              <a:t>© 2023 ΑΘΗΝΑΙΚΟ-ΜΑΚΕΔΟΝΙΚΟ ΠΡΑΚΤΟΡΕΙΟ ΕΙΔΗΣΕΩΝ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3748227" y="3028046"/>
            <a:ext cx="184731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l-GR" sz="168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chondroleou\Desktop\Φωτό Θεσσαλία\selected\DOC.20230911.27659153.THESSALIA_AC_202307091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756" y="0"/>
            <a:ext cx="9253780" cy="6164902"/>
          </a:xfrm>
          <a:prstGeom prst="rect">
            <a:avLst/>
          </a:prstGeom>
          <a:noFill/>
        </p:spPr>
      </p:pic>
      <p:sp>
        <p:nvSpPr>
          <p:cNvPr id="2" name="3 - Ορθογώνιο">
            <a:extLst>
              <a:ext uri="{FF2B5EF4-FFF2-40B4-BE49-F238E27FC236}">
                <a16:creationId xmlns:a16="http://schemas.microsoft.com/office/drawing/2014/main" xmlns="" id="{AFAD6C3D-BA26-7D50-2ABD-4D9AD79799F9}"/>
              </a:ext>
            </a:extLst>
          </p:cNvPr>
          <p:cNvSpPr/>
          <p:nvPr/>
        </p:nvSpPr>
        <p:spPr>
          <a:xfrm>
            <a:off x="0" y="6164902"/>
            <a:ext cx="4267200" cy="2358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33" dirty="0">
                <a:latin typeface="Times New Roman" pitchFamily="18" charset="0"/>
                <a:cs typeface="Times New Roman" pitchFamily="18" charset="0"/>
              </a:rPr>
              <a:t>© 2023 ΑΘΗΝΑΙΚΟ-ΜΑΚΕΔΟΝΙΚΟ ΠΡΑΚΤΟΡΕΙΟ ΕΙΔΗΣΕΩΝ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chondroleou\Desktop\Φωτό Θεσσαλία\selected\WhatsApp Image 2023-09-15 at 11.12.06.jpeg"/>
          <p:cNvPicPr>
            <a:picLocks noChangeAspect="1" noChangeArrowheads="1"/>
          </p:cNvPicPr>
          <p:nvPr/>
        </p:nvPicPr>
        <p:blipFill>
          <a:blip r:embed="rId2" cstate="print"/>
          <a:srcRect t="2735" b="8367"/>
          <a:stretch>
            <a:fillRect/>
          </a:stretch>
        </p:blipFill>
        <p:spPr bwMode="auto">
          <a:xfrm>
            <a:off x="0" y="0"/>
            <a:ext cx="9144000" cy="6096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chondroleou\Desktop\Φωτό Θεσσαλία\selected\WhatsApp Image 2023-09-15 at 11.35.16 (1).jpeg"/>
          <p:cNvPicPr>
            <a:picLocks noChangeAspect="1" noChangeArrowheads="1"/>
          </p:cNvPicPr>
          <p:nvPr/>
        </p:nvPicPr>
        <p:blipFill>
          <a:blip r:embed="rId2" cstate="print"/>
          <a:srcRect b="3281"/>
          <a:stretch>
            <a:fillRect/>
          </a:stretch>
        </p:blipFill>
        <p:spPr bwMode="auto">
          <a:xfrm>
            <a:off x="-8775" y="0"/>
            <a:ext cx="9155831" cy="60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chondroleou\Desktop\Φωτό Θεσσαλία\selected\WhatsApp Image 2023-09-15 at 12.06.50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04" y="0"/>
            <a:ext cx="9482604" cy="6080720"/>
          </a:xfrm>
          <a:prstGeom prst="rect">
            <a:avLst/>
          </a:prstGeom>
          <a:noFill/>
        </p:spPr>
      </p:pic>
      <p:sp>
        <p:nvSpPr>
          <p:cNvPr id="2" name="3 - Ορθογώνιο">
            <a:extLst>
              <a:ext uri="{FF2B5EF4-FFF2-40B4-BE49-F238E27FC236}">
                <a16:creationId xmlns:a16="http://schemas.microsoft.com/office/drawing/2014/main" xmlns="" id="{7653055B-6833-B411-AD72-B7A1A4F73670}"/>
              </a:ext>
            </a:extLst>
          </p:cNvPr>
          <p:cNvSpPr/>
          <p:nvPr/>
        </p:nvSpPr>
        <p:spPr>
          <a:xfrm>
            <a:off x="0" y="6164902"/>
            <a:ext cx="4267200" cy="2358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33" dirty="0">
                <a:latin typeface="Times New Roman" pitchFamily="18" charset="0"/>
                <a:cs typeface="Times New Roman" pitchFamily="18" charset="0"/>
              </a:rPr>
              <a:t>© 2023 ΑΘΗΝΑΙΚΟ-ΜΑΚΕΔΟΝΙΚΟ ΠΡΑΚΤΟΡΕΙΟ ΕΙΔΗΣΕΩΝ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chondroleou\Desktop\Φωτό Θεσσαλία\selected\WhatsApp Image 2023-09-15 at 12.06.50 (2).jpeg"/>
          <p:cNvPicPr>
            <a:picLocks noChangeAspect="1" noChangeArrowheads="1"/>
          </p:cNvPicPr>
          <p:nvPr/>
        </p:nvPicPr>
        <p:blipFill>
          <a:blip r:embed="rId2" cstate="print"/>
          <a:srcRect t="-1"/>
          <a:stretch>
            <a:fillRect/>
          </a:stretch>
        </p:blipFill>
        <p:spPr bwMode="auto">
          <a:xfrm>
            <a:off x="-109136" y="0"/>
            <a:ext cx="9253136" cy="6164902"/>
          </a:xfrm>
          <a:prstGeom prst="rect">
            <a:avLst/>
          </a:prstGeom>
          <a:noFill/>
        </p:spPr>
      </p:pic>
      <p:sp>
        <p:nvSpPr>
          <p:cNvPr id="2" name="3 - Ορθογώνιο">
            <a:extLst>
              <a:ext uri="{FF2B5EF4-FFF2-40B4-BE49-F238E27FC236}">
                <a16:creationId xmlns:a16="http://schemas.microsoft.com/office/drawing/2014/main" xmlns="" id="{07E7C97F-872E-48C4-3C36-94F5AE9B8D4A}"/>
              </a:ext>
            </a:extLst>
          </p:cNvPr>
          <p:cNvSpPr/>
          <p:nvPr/>
        </p:nvSpPr>
        <p:spPr>
          <a:xfrm>
            <a:off x="0" y="6164902"/>
            <a:ext cx="4267200" cy="2358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33" dirty="0">
                <a:latin typeface="Times New Roman" pitchFamily="18" charset="0"/>
                <a:cs typeface="Times New Roman" pitchFamily="18" charset="0"/>
              </a:rPr>
              <a:t>© 2023 ΑΘΗΝΑΙΚΟ-ΜΑΚΕΔΟΝΙΚΟ ΠΡΑΚΤΟΡΕΙΟ ΕΙΔΗΣΕΩΝ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chondroleou\Desktop\Φωτό Θεσσαλία\selected\WhatsApp Image 2023-09-15 at 12.06.50.jpeg"/>
          <p:cNvPicPr>
            <a:picLocks noChangeAspect="1" noChangeArrowheads="1"/>
          </p:cNvPicPr>
          <p:nvPr/>
        </p:nvPicPr>
        <p:blipFill>
          <a:blip r:embed="rId2" cstate="print"/>
          <a:srcRect t="-1"/>
          <a:stretch>
            <a:fillRect/>
          </a:stretch>
        </p:blipFill>
        <p:spPr bwMode="auto">
          <a:xfrm>
            <a:off x="-54568" y="0"/>
            <a:ext cx="9253135" cy="6164902"/>
          </a:xfrm>
          <a:prstGeom prst="rect">
            <a:avLst/>
          </a:prstGeom>
          <a:noFill/>
        </p:spPr>
      </p:pic>
      <p:sp>
        <p:nvSpPr>
          <p:cNvPr id="2" name="3 - Ορθογώνιο">
            <a:extLst>
              <a:ext uri="{FF2B5EF4-FFF2-40B4-BE49-F238E27FC236}">
                <a16:creationId xmlns:a16="http://schemas.microsoft.com/office/drawing/2014/main" xmlns="" id="{8A3E54E3-5D4D-9FFC-49F0-4B2F5B4013D6}"/>
              </a:ext>
            </a:extLst>
          </p:cNvPr>
          <p:cNvSpPr/>
          <p:nvPr/>
        </p:nvSpPr>
        <p:spPr>
          <a:xfrm>
            <a:off x="0" y="6164902"/>
            <a:ext cx="4267200" cy="2358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33" dirty="0">
                <a:latin typeface="Times New Roman" pitchFamily="18" charset="0"/>
                <a:cs typeface="Times New Roman" pitchFamily="18" charset="0"/>
              </a:rPr>
              <a:t>© 2023 ΑΘΗΝΑΙΚΟ-ΜΑΚΕΔΟΝΙΚΟ ΠΡΑΚΤΟΡΕΙΟ ΕΙΔΗΣΕΩΝ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505161" y="928646"/>
            <a:ext cx="7391925" cy="54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From the total </a:t>
            </a:r>
            <a:r>
              <a:rPr lang="en-US" sz="1867" b="1" dirty="0">
                <a:latin typeface="Times New Roman" pitchFamily="18" charset="0"/>
                <a:cs typeface="Times New Roman" pitchFamily="18" charset="0"/>
              </a:rPr>
              <a:t>93</a:t>
            </a:r>
            <a:r>
              <a:rPr lang="el-GR" sz="1867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67" b="1" dirty="0"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67" dirty="0" err="1">
                <a:latin typeface="Times New Roman" pitchFamily="18" charset="0"/>
                <a:cs typeface="Times New Roman" pitchFamily="18" charset="0"/>
              </a:rPr>
              <a:t>hectares</a:t>
            </a: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 of the burnt</a:t>
            </a:r>
            <a:r>
              <a:rPr lang="el-GR" sz="1867" dirty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1867" dirty="0" err="1">
                <a:latin typeface="Times New Roman" pitchFamily="18" charset="0"/>
                <a:cs typeface="Times New Roman" pitchFamily="18" charset="0"/>
              </a:rPr>
              <a:t>rea</a:t>
            </a: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l-GR" sz="18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0" b="1" dirty="0" err="1">
                <a:latin typeface="Times New Roman" pitchFamily="18" charset="0"/>
                <a:cs typeface="Times New Roman" pitchFamily="18" charset="0"/>
              </a:rPr>
              <a:t>Evros</a:t>
            </a:r>
            <a:r>
              <a:rPr lang="en-US" sz="1867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571473" y="1533514"/>
          <a:ext cx="7123993" cy="138446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58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16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53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6117">
                <a:tc>
                  <a:txBody>
                    <a:bodyPr/>
                    <a:lstStyle/>
                    <a:p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Type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land</a:t>
                      </a:r>
                      <a:endParaRPr lang="el-GR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Area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hectares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l-GR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burnt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area</a:t>
                      </a:r>
                      <a:endParaRPr lang="el-GR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117">
                <a:tc>
                  <a:txBody>
                    <a:bodyPr/>
                    <a:lstStyle/>
                    <a:p>
                      <a:r>
                        <a:rPr lang="el-GR" sz="16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Forest</a:t>
                      </a:r>
                      <a:endParaRPr lang="el-GR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44,018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117">
                <a:tc>
                  <a:txBody>
                    <a:bodyPr/>
                    <a:lstStyle/>
                    <a:p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Bush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31,870</a:t>
                      </a: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85344" marR="85344" marT="42672" marB="4267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117">
                <a:tc>
                  <a:txBody>
                    <a:bodyPr/>
                    <a:lstStyle/>
                    <a:p>
                      <a:r>
                        <a:rPr lang="el-GR" sz="16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Agricultural</a:t>
                      </a:r>
                      <a:r>
                        <a:rPr lang="el-GR" sz="16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land</a:t>
                      </a:r>
                      <a:endParaRPr lang="el-GR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8,114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5 - Ορθογώνιο"/>
          <p:cNvSpPr/>
          <p:nvPr/>
        </p:nvSpPr>
        <p:spPr>
          <a:xfrm>
            <a:off x="504265" y="3458671"/>
            <a:ext cx="3464025" cy="547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In the area of </a:t>
            </a:r>
            <a:r>
              <a:rPr lang="en-US" sz="2240" b="1" dirty="0" err="1">
                <a:latin typeface="Times New Roman" pitchFamily="18" charset="0"/>
                <a:cs typeface="Times New Roman" pitchFamily="18" charset="0"/>
              </a:rPr>
              <a:t>Evros</a:t>
            </a: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 is produced:</a:t>
            </a: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571472" y="4067181"/>
          <a:ext cx="5779842" cy="138446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092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05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6117">
                <a:tc>
                  <a:txBody>
                    <a:bodyPr/>
                    <a:lstStyle/>
                    <a:p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Type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dirty="0" err="1">
                          <a:latin typeface="Times New Roman" pitchFamily="18" charset="0"/>
                          <a:cs typeface="Times New Roman" pitchFamily="18" charset="0"/>
                        </a:rPr>
                        <a:t>production</a:t>
                      </a:r>
                      <a:endParaRPr lang="el-GR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national</a:t>
                      </a:r>
                      <a:r>
                        <a:rPr lang="el-GR" sz="1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700" dirty="0" err="1">
                          <a:latin typeface="Times New Roman" pitchFamily="18" charset="0"/>
                          <a:cs typeface="Times New Roman" pitchFamily="18" charset="0"/>
                        </a:rPr>
                        <a:t>production</a:t>
                      </a:r>
                      <a:endParaRPr lang="el-GR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117">
                <a:tc>
                  <a:txBody>
                    <a:bodyPr/>
                    <a:lstStyle/>
                    <a:p>
                      <a:r>
                        <a:rPr lang="el-GR" sz="16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Energy</a:t>
                      </a:r>
                      <a:r>
                        <a:rPr lang="el-GR" sz="16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16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crops</a:t>
                      </a:r>
                      <a:endParaRPr lang="el-GR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en-US" sz="1600" dirty="0" err="1">
                          <a:latin typeface="Times New Roman" pitchFamily="18" charset="0"/>
                          <a:cs typeface="Times New Roman" pitchFamily="18" charset="0"/>
                        </a:rPr>
                        <a:t>nimal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capital</a:t>
                      </a:r>
                      <a:endParaRPr lang="el-G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6.5</a:t>
                      </a:r>
                    </a:p>
                  </a:txBody>
                  <a:tcPr marL="85344" marR="85344" marT="42672" marB="4267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117">
                <a:tc>
                  <a:txBody>
                    <a:bodyPr/>
                    <a:lstStyle/>
                    <a:p>
                      <a:r>
                        <a:rPr lang="el-GR" sz="16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Milk</a:t>
                      </a:r>
                      <a:endParaRPr lang="el-GR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85344" marR="85344" marT="42672" marB="42672">
                    <a:gradFill>
                      <a:gsLst>
                        <a:gs pos="6000">
                          <a:schemeClr val="tx1"/>
                        </a:gs>
                        <a:gs pos="61000">
                          <a:srgbClr val="0000CC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Picture 2" descr="C:\Users\nkereres\Downloads\WhatsApp Image 2023-09-14 at 18.59.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778500"/>
            <a:ext cx="2444750" cy="622301"/>
          </a:xfrm>
          <a:prstGeom prst="rect">
            <a:avLst/>
          </a:prstGeom>
          <a:noFill/>
        </p:spPr>
      </p:pic>
      <p:cxnSp>
        <p:nvCxnSpPr>
          <p:cNvPr id="9" name="8 - Ευθεία γραμμή σύνδεσης"/>
          <p:cNvCxnSpPr/>
          <p:nvPr/>
        </p:nvCxnSpPr>
        <p:spPr>
          <a:xfrm rot="10800000">
            <a:off x="304800" y="5734068"/>
            <a:ext cx="8534400" cy="1482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r="52721" b="-5038"/>
          <a:stretch>
            <a:fillRect/>
          </a:stretch>
        </p:blipFill>
        <p:spPr bwMode="auto">
          <a:xfrm rot="19962509">
            <a:off x="7905759" y="-1517111"/>
            <a:ext cx="1866883" cy="380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ategory:Populated places in Evros (regional unit) - Wikipe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15" y="3600453"/>
            <a:ext cx="1778000" cy="1813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gchondroleou\Desktop\Φωτό Θεσσαλία\selected\WhatsApp Image 2023-09-15 at 12.06.51 (2).jpeg"/>
          <p:cNvPicPr>
            <a:picLocks noChangeAspect="1" noChangeArrowheads="1"/>
          </p:cNvPicPr>
          <p:nvPr/>
        </p:nvPicPr>
        <p:blipFill>
          <a:blip r:embed="rId2" cstate="print"/>
          <a:srcRect t="2734" b="8367"/>
          <a:stretch>
            <a:fillRect/>
          </a:stretch>
        </p:blipFill>
        <p:spPr bwMode="auto">
          <a:xfrm>
            <a:off x="-84066" y="0"/>
            <a:ext cx="9228066" cy="61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chondroleou\Desktop\Φωτό Θεσσαλία\selected\WhatsApp Image 2023-09-15 at 11.12.11.jpeg"/>
          <p:cNvPicPr>
            <a:picLocks noChangeAspect="1" noChangeArrowheads="1"/>
          </p:cNvPicPr>
          <p:nvPr/>
        </p:nvPicPr>
        <p:blipFill>
          <a:blip r:embed="rId2" cstate="print"/>
          <a:srcRect t="3125" b="8323"/>
          <a:stretch>
            <a:fillRect/>
          </a:stretch>
        </p:blipFill>
        <p:spPr bwMode="auto">
          <a:xfrm>
            <a:off x="2152800" y="344082"/>
            <a:ext cx="4838400" cy="57126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chondroleou\Desktop\Φωτό Θεσσαλία\selected\3955158.jpg"/>
          <p:cNvPicPr>
            <a:picLocks noChangeAspect="1" noChangeArrowheads="1"/>
          </p:cNvPicPr>
          <p:nvPr/>
        </p:nvPicPr>
        <p:blipFill>
          <a:blip r:embed="rId2" cstate="print"/>
          <a:srcRect b="3273"/>
          <a:stretch>
            <a:fillRect/>
          </a:stretch>
        </p:blipFill>
        <p:spPr bwMode="auto">
          <a:xfrm>
            <a:off x="-129539" y="0"/>
            <a:ext cx="9273539" cy="6158894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6158894"/>
            <a:ext cx="1751101" cy="2358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33" dirty="0">
                <a:latin typeface="Times New Roman" pitchFamily="18" charset="0"/>
                <a:cs typeface="Times New Roman" pitchFamily="18" charset="0"/>
              </a:rPr>
              <a:t>©INTIME NEWS</a:t>
            </a:r>
            <a:endParaRPr lang="el-GR" sz="933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chondroleou\Desktop\Φωτό Θεσσαλία\selected\3956020.jpg"/>
          <p:cNvPicPr>
            <a:picLocks noChangeAspect="1" noChangeArrowheads="1"/>
          </p:cNvPicPr>
          <p:nvPr/>
        </p:nvPicPr>
        <p:blipFill>
          <a:blip r:embed="rId2" cstate="print"/>
          <a:srcRect b="3273"/>
          <a:stretch>
            <a:fillRect/>
          </a:stretch>
        </p:blipFill>
        <p:spPr bwMode="auto">
          <a:xfrm>
            <a:off x="-138585" y="0"/>
            <a:ext cx="9282585" cy="6164902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0" y="6164902"/>
            <a:ext cx="1751101" cy="2358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33" dirty="0">
                <a:latin typeface="Times New Roman" pitchFamily="18" charset="0"/>
                <a:cs typeface="Times New Roman" pitchFamily="18" charset="0"/>
              </a:rPr>
              <a:t>©INTIME NEWS</a:t>
            </a:r>
            <a:endParaRPr lang="el-GR" sz="933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27A28BA9-B01B-3B90-5AA6-5889F9594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7" y="9084"/>
            <a:ext cx="4101976" cy="64008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14846FD3-59AD-181E-4ABA-DFE02BCB0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04" y="-9084"/>
            <a:ext cx="500404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381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4D9FA21B-7566-4D87-B69D-F7621E451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3987" y="176064"/>
            <a:ext cx="643602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344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chondroleou\Desktop\Φωτό Θεσσαλία\selected\3955779.jpg"/>
          <p:cNvPicPr>
            <a:picLocks noChangeAspect="1" noChangeArrowheads="1"/>
          </p:cNvPicPr>
          <p:nvPr/>
        </p:nvPicPr>
        <p:blipFill>
          <a:blip r:embed="rId2" cstate="print"/>
          <a:srcRect b="3281"/>
          <a:stretch>
            <a:fillRect/>
          </a:stretch>
        </p:blipFill>
        <p:spPr bwMode="auto">
          <a:xfrm>
            <a:off x="-1" y="0"/>
            <a:ext cx="9144001" cy="61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chondroleou\Desktop\Φωτό Θεσσαλία\selected\3956072.jpg"/>
          <p:cNvPicPr>
            <a:picLocks noChangeAspect="1" noChangeArrowheads="1"/>
          </p:cNvPicPr>
          <p:nvPr/>
        </p:nvPicPr>
        <p:blipFill>
          <a:blip r:embed="rId2" cstate="print"/>
          <a:srcRect b="3273"/>
          <a:stretch>
            <a:fillRect/>
          </a:stretch>
        </p:blipFill>
        <p:spPr bwMode="auto">
          <a:xfrm>
            <a:off x="-108520" y="6639"/>
            <a:ext cx="9252520" cy="6144935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0" y="6143983"/>
            <a:ext cx="1751101" cy="2358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33" dirty="0">
                <a:latin typeface="Times New Roman" pitchFamily="18" charset="0"/>
                <a:cs typeface="Times New Roman" pitchFamily="18" charset="0"/>
              </a:rPr>
              <a:t>©INTIME NEWS</a:t>
            </a:r>
            <a:endParaRPr lang="el-GR" sz="933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chondroleou\Desktop\Φωτό Θεσσαλία\selected\3956532.jpg"/>
          <p:cNvPicPr>
            <a:picLocks noChangeAspect="1" noChangeArrowheads="1"/>
          </p:cNvPicPr>
          <p:nvPr/>
        </p:nvPicPr>
        <p:blipFill>
          <a:blip r:embed="rId2" cstate="print"/>
          <a:srcRect b="3273"/>
          <a:stretch>
            <a:fillRect/>
          </a:stretch>
        </p:blipFill>
        <p:spPr bwMode="auto">
          <a:xfrm>
            <a:off x="-130719" y="-10056"/>
            <a:ext cx="9274719" cy="6159678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7216" y="6149622"/>
            <a:ext cx="1751101" cy="2358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33" dirty="0">
                <a:latin typeface="Times New Roman" pitchFamily="18" charset="0"/>
                <a:cs typeface="Times New Roman" pitchFamily="18" charset="0"/>
              </a:rPr>
              <a:t>©INTIME NEWS</a:t>
            </a:r>
            <a:endParaRPr lang="el-GR" sz="9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- Ορθογώνιο">
            <a:extLst>
              <a:ext uri="{FF2B5EF4-FFF2-40B4-BE49-F238E27FC236}">
                <a16:creationId xmlns:a16="http://schemas.microsoft.com/office/drawing/2014/main" xmlns="" id="{9821AF43-FAFD-2894-7508-6E6CBFEEADFB}"/>
              </a:ext>
            </a:extLst>
          </p:cNvPr>
          <p:cNvSpPr/>
          <p:nvPr/>
        </p:nvSpPr>
        <p:spPr>
          <a:xfrm>
            <a:off x="0" y="6143983"/>
            <a:ext cx="1751101" cy="2358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33" dirty="0">
                <a:latin typeface="Times New Roman" pitchFamily="18" charset="0"/>
                <a:cs typeface="Times New Roman" pitchFamily="18" charset="0"/>
              </a:rPr>
              <a:t>©INTIME NEWS</a:t>
            </a:r>
            <a:endParaRPr lang="el-GR" sz="933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chondroleou\Desktop\Φωτό Θεσσαλία\selected\3956565.jpg"/>
          <p:cNvPicPr>
            <a:picLocks noChangeAspect="1" noChangeArrowheads="1"/>
          </p:cNvPicPr>
          <p:nvPr/>
        </p:nvPicPr>
        <p:blipFill>
          <a:blip r:embed="rId2" cstate="print"/>
          <a:srcRect b="3273"/>
          <a:stretch>
            <a:fillRect/>
          </a:stretch>
        </p:blipFill>
        <p:spPr bwMode="auto">
          <a:xfrm>
            <a:off x="-108519" y="-1"/>
            <a:ext cx="9252520" cy="6144935"/>
          </a:xfrm>
          <a:prstGeom prst="rect">
            <a:avLst/>
          </a:prstGeom>
          <a:noFill/>
        </p:spPr>
      </p:pic>
      <p:sp>
        <p:nvSpPr>
          <p:cNvPr id="2" name="2 - Ορθογώνιο">
            <a:extLst>
              <a:ext uri="{FF2B5EF4-FFF2-40B4-BE49-F238E27FC236}">
                <a16:creationId xmlns:a16="http://schemas.microsoft.com/office/drawing/2014/main" xmlns="" id="{2B541660-1CE2-A5B7-971E-56605F92EF79}"/>
              </a:ext>
            </a:extLst>
          </p:cNvPr>
          <p:cNvSpPr/>
          <p:nvPr/>
        </p:nvSpPr>
        <p:spPr>
          <a:xfrm>
            <a:off x="0" y="6143983"/>
            <a:ext cx="1751101" cy="2358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33" dirty="0">
                <a:latin typeface="Times New Roman" pitchFamily="18" charset="0"/>
                <a:cs typeface="Times New Roman" pitchFamily="18" charset="0"/>
              </a:rPr>
              <a:t>©INTIME NEWS</a:t>
            </a:r>
            <a:endParaRPr lang="el-GR" sz="933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chondroleou\Desktop\Φωτό Θεσσαλία\selected\3956575.jpg"/>
          <p:cNvPicPr>
            <a:picLocks noChangeAspect="1" noChangeArrowheads="1"/>
          </p:cNvPicPr>
          <p:nvPr/>
        </p:nvPicPr>
        <p:blipFill>
          <a:blip r:embed="rId2" cstate="print"/>
          <a:srcRect b="3281"/>
          <a:stretch>
            <a:fillRect/>
          </a:stretch>
        </p:blipFill>
        <p:spPr bwMode="auto">
          <a:xfrm>
            <a:off x="-11831" y="0"/>
            <a:ext cx="9155831" cy="60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chondroleou\Desktop\Φωτό Θεσσαλία\selected\3956648.jpg"/>
          <p:cNvPicPr>
            <a:picLocks noChangeAspect="1" noChangeArrowheads="1"/>
          </p:cNvPicPr>
          <p:nvPr/>
        </p:nvPicPr>
        <p:blipFill>
          <a:blip r:embed="rId2" cstate="print"/>
          <a:srcRect b="3273"/>
          <a:stretch>
            <a:fillRect/>
          </a:stretch>
        </p:blipFill>
        <p:spPr bwMode="auto">
          <a:xfrm>
            <a:off x="-108520" y="8488"/>
            <a:ext cx="9272318" cy="6158084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6137686"/>
            <a:ext cx="1751101" cy="2358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33" dirty="0">
                <a:latin typeface="Times New Roman" pitchFamily="18" charset="0"/>
                <a:cs typeface="Times New Roman" pitchFamily="18" charset="0"/>
              </a:rPr>
              <a:t>©INTIME NEWS</a:t>
            </a:r>
            <a:endParaRPr lang="el-GR" sz="933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chondroleou\Desktop\Φωτό Θεσσαλία\selected\3956683.jpg"/>
          <p:cNvPicPr>
            <a:picLocks noChangeAspect="1" noChangeArrowheads="1"/>
          </p:cNvPicPr>
          <p:nvPr/>
        </p:nvPicPr>
        <p:blipFill>
          <a:blip r:embed="rId2" cstate="print"/>
          <a:srcRect b="3273"/>
          <a:stretch>
            <a:fillRect/>
          </a:stretch>
        </p:blipFill>
        <p:spPr bwMode="auto">
          <a:xfrm>
            <a:off x="-129539" y="0"/>
            <a:ext cx="9273539" cy="6158894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0" y="6158894"/>
            <a:ext cx="1751101" cy="2358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33" dirty="0">
                <a:latin typeface="Times New Roman" pitchFamily="18" charset="0"/>
                <a:cs typeface="Times New Roman" pitchFamily="18" charset="0"/>
              </a:rPr>
              <a:t>©INTIME NEWS</a:t>
            </a:r>
            <a:endParaRPr lang="el-GR" sz="933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178</Words>
  <Application>Microsoft Macintosh PowerPoint</Application>
  <PresentationFormat>Προσαρμογή</PresentationFormat>
  <Paragraphs>57</Paragraphs>
  <Slides>25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gchondroleou</dc:creator>
  <cp:lastModifiedBy>pressoffice</cp:lastModifiedBy>
  <cp:revision>119</cp:revision>
  <dcterms:created xsi:type="dcterms:W3CDTF">2023-09-14T07:37:50Z</dcterms:created>
  <dcterms:modified xsi:type="dcterms:W3CDTF">2023-09-18T13:04:04Z</dcterms:modified>
</cp:coreProperties>
</file>