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505"/>
    <a:srgbClr val="7E2777"/>
    <a:srgbClr val="F9ED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14" y="31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2972-308F-422B-A317-A6E53DD5AD31}" type="datetimeFigureOut">
              <a:rPr lang="el-GR" smtClean="0"/>
              <a:t>6/3/2023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6D91C-002D-460F-A880-2B954C53A3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500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2972-308F-422B-A317-A6E53DD5AD31}" type="datetimeFigureOut">
              <a:rPr lang="el-GR" smtClean="0"/>
              <a:t>6/3/2023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6D91C-002D-460F-A880-2B954C53A3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8046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2972-308F-422B-A317-A6E53DD5AD31}" type="datetimeFigureOut">
              <a:rPr lang="el-GR" smtClean="0"/>
              <a:t>6/3/2023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6D91C-002D-460F-A880-2B954C53A3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783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2972-308F-422B-A317-A6E53DD5AD31}" type="datetimeFigureOut">
              <a:rPr lang="el-GR" smtClean="0"/>
              <a:t>6/3/2023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6D91C-002D-460F-A880-2B954C53A3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579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2972-308F-422B-A317-A6E53DD5AD31}" type="datetimeFigureOut">
              <a:rPr lang="el-GR" smtClean="0"/>
              <a:t>6/3/2023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6D91C-002D-460F-A880-2B954C53A3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312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2972-308F-422B-A317-A6E53DD5AD31}" type="datetimeFigureOut">
              <a:rPr lang="el-GR" smtClean="0"/>
              <a:t>6/3/2023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6D91C-002D-460F-A880-2B954C53A3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260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2972-308F-422B-A317-A6E53DD5AD31}" type="datetimeFigureOut">
              <a:rPr lang="el-GR" smtClean="0"/>
              <a:t>6/3/2023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6D91C-002D-460F-A880-2B954C53A3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976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2972-308F-422B-A317-A6E53DD5AD31}" type="datetimeFigureOut">
              <a:rPr lang="el-GR" smtClean="0"/>
              <a:t>6/3/2023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6D91C-002D-460F-A880-2B954C53A3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7837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2972-308F-422B-A317-A6E53DD5AD31}" type="datetimeFigureOut">
              <a:rPr lang="el-GR" smtClean="0"/>
              <a:t>6/3/2023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6D91C-002D-460F-A880-2B954C53A3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4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2972-308F-422B-A317-A6E53DD5AD31}" type="datetimeFigureOut">
              <a:rPr lang="el-GR" smtClean="0"/>
              <a:t>6/3/2023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6D91C-002D-460F-A880-2B954C53A3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260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2972-308F-422B-A317-A6E53DD5AD31}" type="datetimeFigureOut">
              <a:rPr lang="el-GR" smtClean="0"/>
              <a:t>6/3/2023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6D91C-002D-460F-A880-2B954C53A3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225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B2972-308F-422B-A317-A6E53DD5AD31}" type="datetimeFigureOut">
              <a:rPr lang="el-GR" smtClean="0"/>
              <a:t>6/3/2023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6D91C-002D-460F-A880-2B954C53A3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294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2380" y="0"/>
            <a:ext cx="12192000" cy="6858000"/>
          </a:xfrm>
          <a:prstGeom prst="rect">
            <a:avLst/>
          </a:prstGeom>
        </p:spPr>
      </p:pic>
      <p:sp>
        <p:nvSpPr>
          <p:cNvPr id="21" name="Trapezoid 20"/>
          <p:cNvSpPr/>
          <p:nvPr/>
        </p:nvSpPr>
        <p:spPr>
          <a:xfrm>
            <a:off x="5814060" y="6784"/>
            <a:ext cx="8260080" cy="6858000"/>
          </a:xfrm>
          <a:prstGeom prst="trapezoid">
            <a:avLst/>
          </a:prstGeom>
          <a:solidFill>
            <a:srgbClr val="FF9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659" y="1075981"/>
            <a:ext cx="3343394" cy="30283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501478" y="4015427"/>
            <a:ext cx="24277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σταμάτησε</a:t>
            </a:r>
            <a:endParaRPr lang="en-US" sz="28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sz="2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</a:t>
            </a:r>
            <a:r>
              <a:rPr lang="en-US" sz="2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bullying</a:t>
            </a:r>
            <a:endParaRPr lang="el-GR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rapezoid 21"/>
          <p:cNvSpPr/>
          <p:nvPr/>
        </p:nvSpPr>
        <p:spPr>
          <a:xfrm>
            <a:off x="5855018" y="0"/>
            <a:ext cx="8260080" cy="6864784"/>
          </a:xfrm>
          <a:prstGeom prst="trapezoid">
            <a:avLst/>
          </a:prstGeom>
          <a:gradFill flip="none" rotWithShape="1">
            <a:gsLst>
              <a:gs pos="0">
                <a:srgbClr val="7E2777"/>
              </a:gs>
              <a:gs pos="36000">
                <a:srgbClr val="7E2777"/>
              </a:gs>
              <a:gs pos="100000">
                <a:srgbClr val="7E2777">
                  <a:lumMod val="4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7023925" y="2368283"/>
            <a:ext cx="50977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Πανελλαδική Ημέρα</a:t>
            </a:r>
          </a:p>
          <a:p>
            <a:pPr algn="ctr"/>
            <a:r>
              <a:rPr lang="el-G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κατά του </a:t>
            </a:r>
            <a:endParaRPr lang="el-G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sz="3200" b="1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Σχολικού</a:t>
            </a:r>
            <a:endParaRPr lang="el-GR" sz="3200" b="1" dirty="0">
              <a:solidFill>
                <a:srgbClr val="FF95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sz="3200" b="1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Εκφοβισμού</a:t>
            </a:r>
            <a:endParaRPr lang="el-GR" sz="3200" b="1" dirty="0">
              <a:solidFill>
                <a:srgbClr val="FF95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5516" y="5817418"/>
            <a:ext cx="6399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mila</a:t>
            </a:r>
            <a:r>
              <a:rPr lang="en-US" sz="2000" b="1" dirty="0" smtClean="0">
                <a:solidFill>
                  <a:srgbClr val="F9ED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tora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.gr</a:t>
            </a:r>
            <a:endParaRPr lang="el-GR" sz="2000" b="1" dirty="0">
              <a:solidFill>
                <a:srgbClr val="FF95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73016" y="531615"/>
            <a:ext cx="439959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Δευτέρα</a:t>
            </a:r>
          </a:p>
          <a:p>
            <a:pPr algn="ctr"/>
            <a:r>
              <a:rPr lang="el-GR" sz="3600" b="1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l-GR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Μαρτίου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l-G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endParaRPr lang="el-G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8424965" y="5675846"/>
            <a:ext cx="2295701" cy="541682"/>
            <a:chOff x="8425070" y="5864087"/>
            <a:chExt cx="1916595" cy="452230"/>
          </a:xfrm>
        </p:grpSpPr>
        <p:sp>
          <p:nvSpPr>
            <p:cNvPr id="27" name="Rectangle 26"/>
            <p:cNvSpPr/>
            <p:nvPr/>
          </p:nvSpPr>
          <p:spPr>
            <a:xfrm>
              <a:off x="8425070" y="5864087"/>
              <a:ext cx="1916595" cy="452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284" y="5933873"/>
              <a:ext cx="1776166" cy="312659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8077300" y="4634945"/>
            <a:ext cx="2991031" cy="947738"/>
            <a:chOff x="7979465" y="4640571"/>
            <a:chExt cx="2991031" cy="94773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0418" y="4668126"/>
              <a:ext cx="892629" cy="89262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3" r="1"/>
            <a:stretch/>
          </p:blipFill>
          <p:spPr>
            <a:xfrm>
              <a:off x="7979465" y="4640571"/>
              <a:ext cx="883831" cy="9477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2105" y="4836520"/>
              <a:ext cx="1198391" cy="555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904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049" y="222046"/>
            <a:ext cx="849767" cy="8497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468" y="2072615"/>
            <a:ext cx="8157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Τηλεφωνική γραμμή βοήθειας</a:t>
            </a:r>
            <a:endParaRPr lang="el-GR" sz="2400" dirty="0">
              <a:solidFill>
                <a:srgbClr val="FF95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948" y="1569570"/>
            <a:ext cx="11895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Πανελλαδική Έρευνα </a:t>
            </a:r>
            <a:r>
              <a:rPr lang="el-G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τον Σχολικό </a:t>
            </a:r>
            <a:r>
              <a:rPr lang="el-G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εκφοβισμό στην Ελλάδα</a:t>
            </a:r>
            <a:endParaRPr lang="el-G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12192000" cy="1540329"/>
            <a:chOff x="0" y="0"/>
            <a:chExt cx="12192000" cy="1540329"/>
          </a:xfrm>
        </p:grpSpPr>
        <p:sp>
          <p:nvSpPr>
            <p:cNvPr id="18" name="Rectangle 17"/>
            <p:cNvSpPr/>
            <p:nvPr/>
          </p:nvSpPr>
          <p:spPr>
            <a:xfrm>
              <a:off x="7919357" y="0"/>
              <a:ext cx="4272643" cy="12819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0" y="0"/>
              <a:ext cx="12097862" cy="1540329"/>
              <a:chOff x="0" y="0"/>
              <a:chExt cx="12097862" cy="1540329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7919357" cy="1267580"/>
              </a:xfrm>
              <a:prstGeom prst="rect">
                <a:avLst/>
              </a:prstGeom>
              <a:gradFill flip="none" rotWithShape="1">
                <a:gsLst>
                  <a:gs pos="0">
                    <a:srgbClr val="F9ED38"/>
                  </a:gs>
                  <a:gs pos="46000">
                    <a:srgbClr val="F9ED38"/>
                  </a:gs>
                  <a:gs pos="100000">
                    <a:srgbClr val="F9ED38">
                      <a:lumMod val="77000"/>
                    </a:srgb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9ED38"/>
                  </a:solidFill>
                </a:endParaRPr>
              </a:p>
            </p:txBody>
          </p:sp>
          <p:sp>
            <p:nvSpPr>
              <p:cNvPr id="3" name="Diamond 2"/>
              <p:cNvSpPr/>
              <p:nvPr/>
            </p:nvSpPr>
            <p:spPr>
              <a:xfrm>
                <a:off x="7228114" y="7911"/>
                <a:ext cx="1382485" cy="126758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1030" name="Picture 6" descr="https://transfer.it.minedu.gov.gr/Content/Images/mainlogo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50568" y="278891"/>
                <a:ext cx="1547294" cy="784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936" y="7911"/>
                <a:ext cx="1691840" cy="15324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065867" y="382438"/>
                <a:ext cx="55565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b="1" i="1" dirty="0" smtClean="0">
                    <a:solidFill>
                      <a:srgbClr val="7E277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σταμάτησε το </a:t>
                </a:r>
                <a:r>
                  <a:rPr lang="en-US" sz="2800" b="1" i="1" dirty="0" smtClean="0">
                    <a:solidFill>
                      <a:srgbClr val="7E277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bullying</a:t>
                </a:r>
                <a:endParaRPr lang="el-GR" sz="2800" b="1" i="1" dirty="0">
                  <a:solidFill>
                    <a:srgbClr val="7E277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59038" y="224752"/>
                <a:ext cx="892629" cy="892629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48661" y="386598"/>
                <a:ext cx="1177699" cy="568937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4179" y="197197"/>
                <a:ext cx="947738" cy="947738"/>
              </a:xfrm>
              <a:prstGeom prst="rect">
                <a:avLst/>
              </a:prstGeom>
            </p:spPr>
          </p:pic>
        </p:grpSp>
      </p:grpSp>
      <p:sp>
        <p:nvSpPr>
          <p:cNvPr id="26" name="TextBox 25"/>
          <p:cNvSpPr txBox="1"/>
          <p:nvPr/>
        </p:nvSpPr>
        <p:spPr>
          <a:xfrm>
            <a:off x="273483" y="3072769"/>
            <a:ext cx="7685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</a:t>
            </a:r>
            <a:r>
              <a:rPr lang="el-GR" sz="2400" b="1" dirty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παιδιών όπου θα προτιμούσε να απευθυνθεί για βοήθεια σε τηλεφωνική γραμμή, σημειώνει την </a:t>
            </a:r>
            <a:r>
              <a:rPr 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Εθνική Τηλεφωνική Γραμμή για τα Παιδιά </a:t>
            </a:r>
            <a:r>
              <a:rPr lang="en-US" sz="2400" b="1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 </a:t>
            </a:r>
            <a:r>
              <a:rPr lang="el-GR" sz="2400" b="1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1056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του </a:t>
            </a:r>
            <a:r>
              <a:rPr 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οργανισμού «Το Χαμόγελο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του </a:t>
            </a:r>
            <a:r>
              <a:rPr 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Παιδιού»</a:t>
            </a:r>
            <a:endParaRPr lang="el-G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67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049" y="222046"/>
            <a:ext cx="849767" cy="8497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468" y="2072615"/>
            <a:ext cx="8157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Ποσοτικά ευρήματα</a:t>
            </a:r>
            <a:endParaRPr lang="el-GR" sz="2400" dirty="0">
              <a:solidFill>
                <a:srgbClr val="FF95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948" y="1569570"/>
            <a:ext cx="11895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Πανελλαδική Έρευνα </a:t>
            </a:r>
            <a:r>
              <a:rPr lang="el-G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τον Σχολικό </a:t>
            </a:r>
            <a:r>
              <a:rPr lang="el-G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εκφοβισμό στην Ελλάδα</a:t>
            </a:r>
            <a:endParaRPr lang="el-G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12192000" cy="1540329"/>
            <a:chOff x="0" y="0"/>
            <a:chExt cx="12192000" cy="1540329"/>
          </a:xfrm>
        </p:grpSpPr>
        <p:sp>
          <p:nvSpPr>
            <p:cNvPr id="18" name="Rectangle 17"/>
            <p:cNvSpPr/>
            <p:nvPr/>
          </p:nvSpPr>
          <p:spPr>
            <a:xfrm>
              <a:off x="7919357" y="0"/>
              <a:ext cx="4272643" cy="12819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0" y="0"/>
              <a:ext cx="12097862" cy="1540329"/>
              <a:chOff x="0" y="0"/>
              <a:chExt cx="12097862" cy="1540329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7919357" cy="1267580"/>
              </a:xfrm>
              <a:prstGeom prst="rect">
                <a:avLst/>
              </a:prstGeom>
              <a:gradFill flip="none" rotWithShape="1">
                <a:gsLst>
                  <a:gs pos="0">
                    <a:srgbClr val="F9ED38"/>
                  </a:gs>
                  <a:gs pos="46000">
                    <a:srgbClr val="F9ED38"/>
                  </a:gs>
                  <a:gs pos="100000">
                    <a:srgbClr val="F9ED38">
                      <a:lumMod val="77000"/>
                    </a:srgb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9ED38"/>
                  </a:solidFill>
                </a:endParaRPr>
              </a:p>
            </p:txBody>
          </p:sp>
          <p:sp>
            <p:nvSpPr>
              <p:cNvPr id="3" name="Diamond 2"/>
              <p:cNvSpPr/>
              <p:nvPr/>
            </p:nvSpPr>
            <p:spPr>
              <a:xfrm>
                <a:off x="7228114" y="7911"/>
                <a:ext cx="1382485" cy="126758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1030" name="Picture 6" descr="https://transfer.it.minedu.gov.gr/Content/Images/mainlogo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50568" y="278891"/>
                <a:ext cx="1547294" cy="784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936" y="7911"/>
                <a:ext cx="1691840" cy="15324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065867" y="382438"/>
                <a:ext cx="55565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b="1" i="1" dirty="0" smtClean="0">
                    <a:solidFill>
                      <a:srgbClr val="7E277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σταμάτησε το </a:t>
                </a:r>
                <a:r>
                  <a:rPr lang="en-US" sz="2800" b="1" i="1" dirty="0" smtClean="0">
                    <a:solidFill>
                      <a:srgbClr val="7E277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bullying</a:t>
                </a:r>
                <a:endParaRPr lang="el-GR" sz="2800" b="1" i="1" dirty="0">
                  <a:solidFill>
                    <a:srgbClr val="7E277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59038" y="224752"/>
                <a:ext cx="892629" cy="892629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48661" y="386598"/>
                <a:ext cx="1177699" cy="568937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4179" y="197197"/>
                <a:ext cx="947738" cy="947738"/>
              </a:xfrm>
              <a:prstGeom prst="rect">
                <a:avLst/>
              </a:prstGeom>
            </p:spPr>
          </p:pic>
        </p:grpSp>
      </p:grpSp>
      <p:sp>
        <p:nvSpPr>
          <p:cNvPr id="26" name="TextBox 25"/>
          <p:cNvSpPr txBox="1"/>
          <p:nvPr/>
        </p:nvSpPr>
        <p:spPr>
          <a:xfrm>
            <a:off x="5935314" y="2548301"/>
            <a:ext cx="5952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Χάρτης</a:t>
            </a:r>
            <a:r>
              <a:rPr lang="en-US" sz="1400" b="1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l-GR" sz="1400" b="1" dirty="0">
              <a:solidFill>
                <a:srgbClr val="FF95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Χαρτογράφηση του ποσοστού παιδιών κάτω από το κατώφλι, αναφορικά με το αν αισθάνονται πώς το σχολείο τους μαθαίνει να μην εκφοβίζουν τους συμμαθητές τους</a:t>
            </a:r>
          </a:p>
        </p:txBody>
      </p:sp>
      <p:pic>
        <p:nvPicPr>
          <p:cNvPr id="22" name="Εικόνα 2">
            <a:extLst>
              <a:ext uri="{FF2B5EF4-FFF2-40B4-BE49-F238E27FC236}">
                <a16:creationId xmlns:a16="http://schemas.microsoft.com/office/drawing/2014/main" id="{60A07A6A-759F-540D-3BFE-99E63EED3B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019" y="2595835"/>
            <a:ext cx="5388419" cy="4027622"/>
          </a:xfrm>
          <a:prstGeom prst="rect">
            <a:avLst/>
          </a:prstGeom>
        </p:spPr>
      </p:pic>
      <p:pic>
        <p:nvPicPr>
          <p:cNvPr id="2053" name="Picture 5" descr="C:\Users\usersmile1\Desktop\GIS OUTPUT\ΟΡΘΑ ΣΧ\28.02.2023_15.39.33_REC.p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8" y="2595836"/>
            <a:ext cx="5431970" cy="402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smile1\Desktop\GIS OUTPUT\ΟΡΘΑ ΣΧ\28.02.2023_15.44.55_REC.pn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8" y="2595836"/>
            <a:ext cx="5431969" cy="402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84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049" y="222046"/>
            <a:ext cx="849767" cy="8497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468" y="2072615"/>
            <a:ext cx="8157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Τρίτο Μέρος</a:t>
            </a:r>
            <a:endParaRPr lang="el-GR" sz="2400" dirty="0">
              <a:solidFill>
                <a:srgbClr val="FF95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948" y="1569570"/>
            <a:ext cx="11895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Πανελλαδική Έρευνα για τον Σχολικό </a:t>
            </a:r>
            <a:r>
              <a:rPr lang="el-G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εκφοβισμό στην Ελλάδα</a:t>
            </a:r>
            <a:endParaRPr lang="el-G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12192000" cy="1540329"/>
            <a:chOff x="0" y="0"/>
            <a:chExt cx="12192000" cy="1540329"/>
          </a:xfrm>
        </p:grpSpPr>
        <p:sp>
          <p:nvSpPr>
            <p:cNvPr id="18" name="Rectangle 17"/>
            <p:cNvSpPr/>
            <p:nvPr/>
          </p:nvSpPr>
          <p:spPr>
            <a:xfrm>
              <a:off x="7919357" y="0"/>
              <a:ext cx="4272643" cy="12819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0" y="0"/>
              <a:ext cx="12097862" cy="1540329"/>
              <a:chOff x="0" y="0"/>
              <a:chExt cx="12097862" cy="1540329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7919357" cy="1267580"/>
              </a:xfrm>
              <a:prstGeom prst="rect">
                <a:avLst/>
              </a:prstGeom>
              <a:gradFill flip="none" rotWithShape="1">
                <a:gsLst>
                  <a:gs pos="0">
                    <a:srgbClr val="F9ED38"/>
                  </a:gs>
                  <a:gs pos="46000">
                    <a:srgbClr val="F9ED38"/>
                  </a:gs>
                  <a:gs pos="100000">
                    <a:srgbClr val="F9ED38">
                      <a:lumMod val="77000"/>
                    </a:srgb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9ED38"/>
                  </a:solidFill>
                </a:endParaRPr>
              </a:p>
            </p:txBody>
          </p:sp>
          <p:sp>
            <p:nvSpPr>
              <p:cNvPr id="3" name="Diamond 2"/>
              <p:cNvSpPr/>
              <p:nvPr/>
            </p:nvSpPr>
            <p:spPr>
              <a:xfrm>
                <a:off x="7228114" y="7911"/>
                <a:ext cx="1382485" cy="126758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1030" name="Picture 6" descr="https://transfer.it.minedu.gov.gr/Content/Images/mainlogo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50568" y="278891"/>
                <a:ext cx="1547294" cy="784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936" y="7911"/>
                <a:ext cx="1691840" cy="15324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065867" y="382438"/>
                <a:ext cx="55565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b="1" i="1" dirty="0" smtClean="0">
                    <a:solidFill>
                      <a:srgbClr val="7E277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σταμάτησε το </a:t>
                </a:r>
                <a:r>
                  <a:rPr lang="en-US" sz="2800" b="1" i="1" dirty="0" smtClean="0">
                    <a:solidFill>
                      <a:srgbClr val="7E277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bullying</a:t>
                </a:r>
                <a:endParaRPr lang="el-GR" sz="2800" b="1" i="1" dirty="0">
                  <a:solidFill>
                    <a:srgbClr val="7E277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59038" y="224752"/>
                <a:ext cx="892629" cy="892629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48661" y="386598"/>
                <a:ext cx="1177699" cy="568937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4179" y="197197"/>
                <a:ext cx="947738" cy="947738"/>
              </a:xfrm>
              <a:prstGeom prst="rect">
                <a:avLst/>
              </a:prstGeom>
            </p:spPr>
          </p:pic>
        </p:grpSp>
      </p:grpSp>
      <p:sp>
        <p:nvSpPr>
          <p:cNvPr id="5" name="Rectangle 4"/>
          <p:cNvSpPr/>
          <p:nvPr/>
        </p:nvSpPr>
        <p:spPr>
          <a:xfrm>
            <a:off x="0" y="3429000"/>
            <a:ext cx="12192000" cy="619173"/>
          </a:xfrm>
          <a:prstGeom prst="rect">
            <a:avLst/>
          </a:prstGeom>
          <a:solidFill>
            <a:srgbClr val="7E2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TextBox 21"/>
          <p:cNvSpPr txBox="1"/>
          <p:nvPr/>
        </p:nvSpPr>
        <p:spPr>
          <a:xfrm>
            <a:off x="148082" y="3476976"/>
            <a:ext cx="11895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Χαρακτηριστικά Ομάδας Παιδιών που Εκφοβίζονται</a:t>
            </a:r>
            <a:endParaRPr lang="el-G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83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049" y="222046"/>
            <a:ext cx="849767" cy="8497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468" y="2072615"/>
            <a:ext cx="8157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Χαρακτηριστικά Ομάδας Παιδιών που Εκφοβίζονται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8948" y="1569570"/>
            <a:ext cx="11895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Πανελλαδική Έρευνα για τον Σχολικό </a:t>
            </a:r>
            <a:r>
              <a:rPr lang="el-G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εκφοβισμό στην Ελλάδα</a:t>
            </a:r>
            <a:endParaRPr lang="el-G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12192000" cy="1540329"/>
            <a:chOff x="0" y="0"/>
            <a:chExt cx="12192000" cy="1540329"/>
          </a:xfrm>
        </p:grpSpPr>
        <p:sp>
          <p:nvSpPr>
            <p:cNvPr id="18" name="Rectangle 17"/>
            <p:cNvSpPr/>
            <p:nvPr/>
          </p:nvSpPr>
          <p:spPr>
            <a:xfrm>
              <a:off x="7919357" y="0"/>
              <a:ext cx="4272643" cy="12819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0" y="0"/>
              <a:ext cx="12097862" cy="1540329"/>
              <a:chOff x="0" y="0"/>
              <a:chExt cx="12097862" cy="1540329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7919357" cy="1267580"/>
              </a:xfrm>
              <a:prstGeom prst="rect">
                <a:avLst/>
              </a:prstGeom>
              <a:gradFill flip="none" rotWithShape="1">
                <a:gsLst>
                  <a:gs pos="0">
                    <a:srgbClr val="F9ED38"/>
                  </a:gs>
                  <a:gs pos="46000">
                    <a:srgbClr val="F9ED38"/>
                  </a:gs>
                  <a:gs pos="100000">
                    <a:srgbClr val="F9ED38">
                      <a:lumMod val="77000"/>
                    </a:srgb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9ED38"/>
                  </a:solidFill>
                </a:endParaRPr>
              </a:p>
            </p:txBody>
          </p:sp>
          <p:sp>
            <p:nvSpPr>
              <p:cNvPr id="3" name="Diamond 2"/>
              <p:cNvSpPr/>
              <p:nvPr/>
            </p:nvSpPr>
            <p:spPr>
              <a:xfrm>
                <a:off x="7228114" y="7911"/>
                <a:ext cx="1382485" cy="126758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1030" name="Picture 6" descr="https://transfer.it.minedu.gov.gr/Content/Images/mainlogo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50568" y="278891"/>
                <a:ext cx="1547294" cy="784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936" y="7911"/>
                <a:ext cx="1691840" cy="15324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065867" y="382438"/>
                <a:ext cx="55565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b="1" i="1" dirty="0" smtClean="0">
                    <a:solidFill>
                      <a:srgbClr val="7E277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σταμάτησε το </a:t>
                </a:r>
                <a:r>
                  <a:rPr lang="en-US" sz="2800" b="1" i="1" dirty="0" smtClean="0">
                    <a:solidFill>
                      <a:srgbClr val="7E277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bullying</a:t>
                </a:r>
                <a:endParaRPr lang="el-GR" sz="2800" b="1" i="1" dirty="0">
                  <a:solidFill>
                    <a:srgbClr val="7E277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59038" y="224752"/>
                <a:ext cx="892629" cy="892629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48661" y="386598"/>
                <a:ext cx="1177699" cy="568937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4179" y="197197"/>
                <a:ext cx="947738" cy="947738"/>
              </a:xfrm>
              <a:prstGeom prst="rect">
                <a:avLst/>
              </a:prstGeom>
            </p:spPr>
          </p:pic>
        </p:grpSp>
      </p:grpSp>
      <p:sp>
        <p:nvSpPr>
          <p:cNvPr id="26" name="TextBox 25"/>
          <p:cNvSpPr txBox="1"/>
          <p:nvPr/>
        </p:nvSpPr>
        <p:spPr>
          <a:xfrm>
            <a:off x="5135683" y="3152614"/>
            <a:ext cx="5390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Άξονες </a:t>
            </a:r>
            <a:r>
              <a:rPr lang="el-GR" sz="1600" b="1" dirty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&amp; 2 της MCA </a:t>
            </a:r>
          </a:p>
          <a:p>
            <a:r>
              <a:rPr lang="el-G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Χαρακτηριστικά </a:t>
            </a:r>
            <a:r>
              <a:rPr lang="el-G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Παιδιών όπου </a:t>
            </a:r>
            <a:r>
              <a:rPr lang="el-G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δέχονται</a:t>
            </a:r>
          </a:p>
          <a:p>
            <a:r>
              <a:rPr lang="el-G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Σχολικό </a:t>
            </a:r>
            <a:r>
              <a:rPr lang="el-G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Εκφοβισμό</a:t>
            </a:r>
          </a:p>
        </p:txBody>
      </p:sp>
      <p:pic>
        <p:nvPicPr>
          <p:cNvPr id="23" name="Εικόνα 4">
            <a:extLst>
              <a:ext uri="{FF2B5EF4-FFF2-40B4-BE49-F238E27FC236}">
                <a16:creationId xmlns:a16="http://schemas.microsoft.com/office/drawing/2014/main" id="{BD5C1EE5-6BB4-DC4A-6166-B14FDDEB300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61" t="7338" r="12123" b="4268"/>
          <a:stretch/>
        </p:blipFill>
        <p:spPr>
          <a:xfrm>
            <a:off x="339497" y="2641600"/>
            <a:ext cx="4689757" cy="3917798"/>
          </a:xfrm>
          <a:prstGeom prst="rect">
            <a:avLst/>
          </a:prstGeom>
          <a:ln w="28575">
            <a:solidFill>
              <a:srgbClr val="7E2777"/>
            </a:solidFill>
          </a:ln>
        </p:spPr>
      </p:pic>
    </p:spTree>
    <p:extLst>
      <p:ext uri="{BB962C8B-B14F-4D97-AF65-F5344CB8AC3E}">
        <p14:creationId xmlns:p14="http://schemas.microsoft.com/office/powerpoint/2010/main" val="199433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049" y="222046"/>
            <a:ext cx="849767" cy="8497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468" y="2072615"/>
            <a:ext cx="8157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Τέταρτο Μέρος</a:t>
            </a:r>
            <a:endParaRPr lang="el-GR" sz="2400" dirty="0">
              <a:solidFill>
                <a:srgbClr val="FF95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948" y="1569570"/>
            <a:ext cx="11895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Πανελλαδική Έρευνα για τον Σχολικό </a:t>
            </a:r>
            <a:r>
              <a:rPr lang="el-G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εκφοβισμό στην Ελλάδα</a:t>
            </a:r>
            <a:endParaRPr lang="el-G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12192000" cy="1540329"/>
            <a:chOff x="0" y="0"/>
            <a:chExt cx="12192000" cy="1540329"/>
          </a:xfrm>
        </p:grpSpPr>
        <p:sp>
          <p:nvSpPr>
            <p:cNvPr id="18" name="Rectangle 17"/>
            <p:cNvSpPr/>
            <p:nvPr/>
          </p:nvSpPr>
          <p:spPr>
            <a:xfrm>
              <a:off x="7919357" y="0"/>
              <a:ext cx="4272643" cy="12819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0" y="0"/>
              <a:ext cx="12097862" cy="1540329"/>
              <a:chOff x="0" y="0"/>
              <a:chExt cx="12097862" cy="1540329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7919357" cy="1267580"/>
              </a:xfrm>
              <a:prstGeom prst="rect">
                <a:avLst/>
              </a:prstGeom>
              <a:gradFill flip="none" rotWithShape="1">
                <a:gsLst>
                  <a:gs pos="0">
                    <a:srgbClr val="F9ED38"/>
                  </a:gs>
                  <a:gs pos="46000">
                    <a:srgbClr val="F9ED38"/>
                  </a:gs>
                  <a:gs pos="100000">
                    <a:srgbClr val="F9ED38">
                      <a:lumMod val="77000"/>
                    </a:srgb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9ED38"/>
                  </a:solidFill>
                </a:endParaRPr>
              </a:p>
            </p:txBody>
          </p:sp>
          <p:sp>
            <p:nvSpPr>
              <p:cNvPr id="3" name="Diamond 2"/>
              <p:cNvSpPr/>
              <p:nvPr/>
            </p:nvSpPr>
            <p:spPr>
              <a:xfrm>
                <a:off x="7228114" y="7911"/>
                <a:ext cx="1382485" cy="126758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1030" name="Picture 6" descr="https://transfer.it.minedu.gov.gr/Content/Images/mainlogo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50568" y="278891"/>
                <a:ext cx="1547294" cy="784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936" y="7911"/>
                <a:ext cx="1691840" cy="15324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065867" y="382438"/>
                <a:ext cx="55565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b="1" i="1" dirty="0" smtClean="0">
                    <a:solidFill>
                      <a:srgbClr val="7E277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σταμάτησε το </a:t>
                </a:r>
                <a:r>
                  <a:rPr lang="en-US" sz="2800" b="1" i="1" dirty="0" smtClean="0">
                    <a:solidFill>
                      <a:srgbClr val="7E277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bullying</a:t>
                </a:r>
                <a:endParaRPr lang="el-GR" sz="2800" b="1" i="1" dirty="0">
                  <a:solidFill>
                    <a:srgbClr val="7E277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59038" y="224752"/>
                <a:ext cx="892629" cy="892629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48661" y="386598"/>
                <a:ext cx="1177699" cy="568937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4179" y="197197"/>
                <a:ext cx="947738" cy="947738"/>
              </a:xfrm>
              <a:prstGeom prst="rect">
                <a:avLst/>
              </a:prstGeom>
            </p:spPr>
          </p:pic>
        </p:grpSp>
      </p:grpSp>
      <p:sp>
        <p:nvSpPr>
          <p:cNvPr id="5" name="Rectangle 4"/>
          <p:cNvSpPr/>
          <p:nvPr/>
        </p:nvSpPr>
        <p:spPr>
          <a:xfrm>
            <a:off x="0" y="3429000"/>
            <a:ext cx="12192000" cy="619173"/>
          </a:xfrm>
          <a:prstGeom prst="rect">
            <a:avLst/>
          </a:prstGeom>
          <a:solidFill>
            <a:srgbClr val="7E2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TextBox 21"/>
          <p:cNvSpPr txBox="1"/>
          <p:nvPr/>
        </p:nvSpPr>
        <p:spPr>
          <a:xfrm>
            <a:off x="148082" y="3476976"/>
            <a:ext cx="11895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Σχέδιο δράσης</a:t>
            </a:r>
            <a:endParaRPr lang="el-G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12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049" y="222046"/>
            <a:ext cx="849767" cy="8497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468" y="2072615"/>
            <a:ext cx="8157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Προτάσεις για ένα Σχέδιο Δράσης</a:t>
            </a:r>
            <a:endParaRPr lang="el-GR" sz="2400" dirty="0">
              <a:solidFill>
                <a:srgbClr val="FF95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948" y="1569570"/>
            <a:ext cx="11895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Πανελλαδική Έρευνα για τον Σχολικό </a:t>
            </a:r>
            <a:r>
              <a:rPr lang="el-G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εκφοβισμό στην Ελλάδα</a:t>
            </a:r>
            <a:endParaRPr lang="el-G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12192000" cy="1540329"/>
            <a:chOff x="0" y="0"/>
            <a:chExt cx="12192000" cy="1540329"/>
          </a:xfrm>
        </p:grpSpPr>
        <p:sp>
          <p:nvSpPr>
            <p:cNvPr id="18" name="Rectangle 17"/>
            <p:cNvSpPr/>
            <p:nvPr/>
          </p:nvSpPr>
          <p:spPr>
            <a:xfrm>
              <a:off x="7919357" y="0"/>
              <a:ext cx="4272643" cy="12819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0" y="0"/>
              <a:ext cx="12097862" cy="1540329"/>
              <a:chOff x="0" y="0"/>
              <a:chExt cx="12097862" cy="1540329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7919357" cy="1267580"/>
              </a:xfrm>
              <a:prstGeom prst="rect">
                <a:avLst/>
              </a:prstGeom>
              <a:gradFill flip="none" rotWithShape="1">
                <a:gsLst>
                  <a:gs pos="0">
                    <a:srgbClr val="F9ED38"/>
                  </a:gs>
                  <a:gs pos="46000">
                    <a:srgbClr val="F9ED38"/>
                  </a:gs>
                  <a:gs pos="100000">
                    <a:srgbClr val="F9ED38">
                      <a:lumMod val="77000"/>
                    </a:srgb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9ED38"/>
                  </a:solidFill>
                </a:endParaRPr>
              </a:p>
            </p:txBody>
          </p:sp>
          <p:sp>
            <p:nvSpPr>
              <p:cNvPr id="3" name="Diamond 2"/>
              <p:cNvSpPr/>
              <p:nvPr/>
            </p:nvSpPr>
            <p:spPr>
              <a:xfrm>
                <a:off x="7228114" y="7911"/>
                <a:ext cx="1382485" cy="126758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1030" name="Picture 6" descr="https://transfer.it.minedu.gov.gr/Content/Images/mainlogo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50568" y="278891"/>
                <a:ext cx="1547294" cy="784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936" y="7911"/>
                <a:ext cx="1691840" cy="15324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065867" y="382438"/>
                <a:ext cx="55565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b="1" i="1" dirty="0" smtClean="0">
                    <a:solidFill>
                      <a:srgbClr val="7E277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σταμάτησε το </a:t>
                </a:r>
                <a:r>
                  <a:rPr lang="en-US" sz="2800" b="1" i="1" dirty="0" smtClean="0">
                    <a:solidFill>
                      <a:srgbClr val="7E277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bullying</a:t>
                </a:r>
                <a:endParaRPr lang="el-GR" sz="2800" b="1" i="1" dirty="0">
                  <a:solidFill>
                    <a:srgbClr val="7E277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59038" y="224752"/>
                <a:ext cx="892629" cy="892629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48661" y="386598"/>
                <a:ext cx="1177699" cy="568937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4179" y="197197"/>
                <a:ext cx="947738" cy="947738"/>
              </a:xfrm>
              <a:prstGeom prst="rect">
                <a:avLst/>
              </a:prstGeom>
            </p:spPr>
          </p:pic>
        </p:grpSp>
      </p:grpSp>
      <p:sp>
        <p:nvSpPr>
          <p:cNvPr id="26" name="TextBox 25"/>
          <p:cNvSpPr txBox="1"/>
          <p:nvPr/>
        </p:nvSpPr>
        <p:spPr>
          <a:xfrm>
            <a:off x="273483" y="2748619"/>
            <a:ext cx="74135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9505"/>
              </a:buClr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Χωρική </a:t>
            </a:r>
            <a:r>
              <a:rPr 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Διάσταση</a:t>
            </a:r>
          </a:p>
          <a:p>
            <a:pPr>
              <a:buClr>
                <a:srgbClr val="FF9505"/>
              </a:buClr>
            </a:pPr>
            <a:endParaRPr lang="el-G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9505"/>
              </a:buClr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Χαρακτηριστικά των </a:t>
            </a:r>
            <a:r>
              <a:rPr 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Παιδιών</a:t>
            </a:r>
            <a:endParaRPr lang="el-G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 lvl="1" indent="-342900">
              <a:buClr>
                <a:srgbClr val="FF9505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Μεγιστοποίηση της Παιδικής Ευημερίας </a:t>
            </a:r>
          </a:p>
          <a:p>
            <a:pPr marL="715963" lvl="1" indent="-342900">
              <a:buClr>
                <a:srgbClr val="FF9505"/>
              </a:buClr>
              <a:buFont typeface="Wingdings" panose="05000000000000000000" pitchFamily="2" charset="2"/>
              <a:buChar char="§"/>
            </a:pPr>
            <a:r>
              <a:rPr lang="el-G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Αντιμετώπιση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Παιδικής </a:t>
            </a:r>
            <a:r>
              <a:rPr lang="el-G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Φτώχειας</a:t>
            </a:r>
          </a:p>
          <a:p>
            <a:pPr lvl="1">
              <a:buClr>
                <a:srgbClr val="FF9505"/>
              </a:buClr>
            </a:pPr>
            <a:endParaRPr lang="el-G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9505"/>
              </a:buClr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Εκπαίδευση</a:t>
            </a:r>
          </a:p>
          <a:p>
            <a:pPr marL="342900" indent="-342900">
              <a:buClr>
                <a:srgbClr val="FF9505"/>
              </a:buClr>
              <a:buFont typeface="Wingdings" panose="05000000000000000000" pitchFamily="2" charset="2"/>
              <a:buChar char="ü"/>
            </a:pPr>
            <a:endParaRPr lang="el-G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9505"/>
              </a:buClr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Διαχρονική Καταγραφή σε Τακτική Βάση</a:t>
            </a:r>
          </a:p>
        </p:txBody>
      </p:sp>
    </p:spTree>
    <p:extLst>
      <p:ext uri="{BB962C8B-B14F-4D97-AF65-F5344CB8AC3E}">
        <p14:creationId xmlns:p14="http://schemas.microsoft.com/office/powerpoint/2010/main" val="194745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049" y="222046"/>
            <a:ext cx="849767" cy="8497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468" y="2072615"/>
            <a:ext cx="8157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Πέμπτο Μέρος</a:t>
            </a:r>
            <a:endParaRPr lang="el-GR" sz="2400" dirty="0">
              <a:solidFill>
                <a:srgbClr val="FF95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948" y="1569570"/>
            <a:ext cx="11895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Πανελλαδική Έρευνα για τον Σχολικό </a:t>
            </a:r>
            <a:r>
              <a:rPr lang="el-G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εκφοβισμό στην Ελλάδα</a:t>
            </a:r>
            <a:endParaRPr lang="el-G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12192000" cy="1540329"/>
            <a:chOff x="0" y="0"/>
            <a:chExt cx="12192000" cy="1540329"/>
          </a:xfrm>
        </p:grpSpPr>
        <p:sp>
          <p:nvSpPr>
            <p:cNvPr id="18" name="Rectangle 17"/>
            <p:cNvSpPr/>
            <p:nvPr/>
          </p:nvSpPr>
          <p:spPr>
            <a:xfrm>
              <a:off x="7919357" y="0"/>
              <a:ext cx="4272643" cy="12819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0" y="0"/>
              <a:ext cx="12097862" cy="1540329"/>
              <a:chOff x="0" y="0"/>
              <a:chExt cx="12097862" cy="1540329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7919357" cy="1267580"/>
              </a:xfrm>
              <a:prstGeom prst="rect">
                <a:avLst/>
              </a:prstGeom>
              <a:gradFill flip="none" rotWithShape="1">
                <a:gsLst>
                  <a:gs pos="0">
                    <a:srgbClr val="F9ED38"/>
                  </a:gs>
                  <a:gs pos="46000">
                    <a:srgbClr val="F9ED38"/>
                  </a:gs>
                  <a:gs pos="100000">
                    <a:srgbClr val="F9ED38">
                      <a:lumMod val="77000"/>
                    </a:srgb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9ED38"/>
                  </a:solidFill>
                </a:endParaRPr>
              </a:p>
            </p:txBody>
          </p:sp>
          <p:sp>
            <p:nvSpPr>
              <p:cNvPr id="3" name="Diamond 2"/>
              <p:cNvSpPr/>
              <p:nvPr/>
            </p:nvSpPr>
            <p:spPr>
              <a:xfrm>
                <a:off x="7228114" y="7911"/>
                <a:ext cx="1382485" cy="126758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1030" name="Picture 6" descr="https://transfer.it.minedu.gov.gr/Content/Images/mainlogo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50568" y="278891"/>
                <a:ext cx="1547294" cy="784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936" y="7911"/>
                <a:ext cx="1691840" cy="15324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065867" y="382438"/>
                <a:ext cx="55565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b="1" i="1" dirty="0" smtClean="0">
                    <a:solidFill>
                      <a:srgbClr val="7E277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σταμάτησε το </a:t>
                </a:r>
                <a:r>
                  <a:rPr lang="en-US" sz="2800" b="1" i="1" dirty="0" smtClean="0">
                    <a:solidFill>
                      <a:srgbClr val="7E277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bullying</a:t>
                </a:r>
                <a:endParaRPr lang="el-GR" sz="2800" b="1" i="1" dirty="0">
                  <a:solidFill>
                    <a:srgbClr val="7E277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59038" y="224752"/>
                <a:ext cx="892629" cy="892629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48661" y="386598"/>
                <a:ext cx="1177699" cy="568937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4179" y="197197"/>
                <a:ext cx="947738" cy="947738"/>
              </a:xfrm>
              <a:prstGeom prst="rect">
                <a:avLst/>
              </a:prstGeom>
            </p:spPr>
          </p:pic>
        </p:grpSp>
      </p:grpSp>
      <p:sp>
        <p:nvSpPr>
          <p:cNvPr id="5" name="Rectangle 4"/>
          <p:cNvSpPr/>
          <p:nvPr/>
        </p:nvSpPr>
        <p:spPr>
          <a:xfrm>
            <a:off x="0" y="3429000"/>
            <a:ext cx="12192000" cy="619173"/>
          </a:xfrm>
          <a:prstGeom prst="rect">
            <a:avLst/>
          </a:prstGeom>
          <a:solidFill>
            <a:srgbClr val="7E2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TextBox 21"/>
          <p:cNvSpPr txBox="1"/>
          <p:nvPr/>
        </p:nvSpPr>
        <p:spPr>
          <a:xfrm>
            <a:off x="148082" y="3476976"/>
            <a:ext cx="11895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Συμπέρασμα έρευνας</a:t>
            </a:r>
            <a:endParaRPr lang="el-G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69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/>
          <p:cNvSpPr/>
          <p:nvPr/>
        </p:nvSpPr>
        <p:spPr>
          <a:xfrm>
            <a:off x="353784" y="2595836"/>
            <a:ext cx="7687129" cy="4005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049" y="222046"/>
            <a:ext cx="849767" cy="8497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468" y="2072615"/>
            <a:ext cx="8157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Συμπέρασμα</a:t>
            </a:r>
            <a:endParaRPr lang="el-GR" sz="2400" dirty="0">
              <a:solidFill>
                <a:srgbClr val="FF95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948" y="1569570"/>
            <a:ext cx="11895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Πανελλαδική Έρευνα για τον Σχολικό </a:t>
            </a:r>
            <a:r>
              <a:rPr lang="el-G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εκφοβισμό στην Ελλάδα</a:t>
            </a:r>
            <a:endParaRPr lang="el-G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12192000" cy="1540329"/>
            <a:chOff x="0" y="0"/>
            <a:chExt cx="12192000" cy="1540329"/>
          </a:xfrm>
        </p:grpSpPr>
        <p:sp>
          <p:nvSpPr>
            <p:cNvPr id="18" name="Rectangle 17"/>
            <p:cNvSpPr/>
            <p:nvPr/>
          </p:nvSpPr>
          <p:spPr>
            <a:xfrm>
              <a:off x="7919357" y="0"/>
              <a:ext cx="4272643" cy="12819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0" y="0"/>
              <a:ext cx="12097862" cy="1540329"/>
              <a:chOff x="0" y="0"/>
              <a:chExt cx="12097862" cy="1540329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7919357" cy="1267580"/>
              </a:xfrm>
              <a:prstGeom prst="rect">
                <a:avLst/>
              </a:prstGeom>
              <a:gradFill flip="none" rotWithShape="1">
                <a:gsLst>
                  <a:gs pos="0">
                    <a:srgbClr val="F9ED38"/>
                  </a:gs>
                  <a:gs pos="46000">
                    <a:srgbClr val="F9ED38"/>
                  </a:gs>
                  <a:gs pos="100000">
                    <a:srgbClr val="F9ED38">
                      <a:lumMod val="77000"/>
                    </a:srgb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9ED38"/>
                  </a:solidFill>
                </a:endParaRPr>
              </a:p>
            </p:txBody>
          </p:sp>
          <p:sp>
            <p:nvSpPr>
              <p:cNvPr id="3" name="Diamond 2"/>
              <p:cNvSpPr/>
              <p:nvPr/>
            </p:nvSpPr>
            <p:spPr>
              <a:xfrm>
                <a:off x="7228114" y="7911"/>
                <a:ext cx="1382485" cy="126758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1030" name="Picture 6" descr="https://transfer.it.minedu.gov.gr/Content/Images/mainlogo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50568" y="278891"/>
                <a:ext cx="1547294" cy="784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936" y="7911"/>
                <a:ext cx="1691840" cy="15324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065867" y="382438"/>
                <a:ext cx="55565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b="1" i="1" dirty="0" smtClean="0">
                    <a:solidFill>
                      <a:srgbClr val="7E277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σταμάτησε το </a:t>
                </a:r>
                <a:r>
                  <a:rPr lang="en-US" sz="2800" b="1" i="1" dirty="0" smtClean="0">
                    <a:solidFill>
                      <a:srgbClr val="7E277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bullying</a:t>
                </a:r>
                <a:endParaRPr lang="el-GR" sz="2800" b="1" i="1" dirty="0">
                  <a:solidFill>
                    <a:srgbClr val="7E277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59038" y="224752"/>
                <a:ext cx="892629" cy="892629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48661" y="386598"/>
                <a:ext cx="1177699" cy="568937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4179" y="197197"/>
                <a:ext cx="947738" cy="947738"/>
              </a:xfrm>
              <a:prstGeom prst="rect">
                <a:avLst/>
              </a:prstGeom>
            </p:spPr>
          </p:pic>
        </p:grpSp>
      </p:grpSp>
      <p:sp>
        <p:nvSpPr>
          <p:cNvPr id="22" name="Rectangle 21"/>
          <p:cNvSpPr/>
          <p:nvPr/>
        </p:nvSpPr>
        <p:spPr>
          <a:xfrm>
            <a:off x="844852" y="2595835"/>
            <a:ext cx="11042959" cy="17803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471716" y="2776624"/>
            <a:ext cx="113187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rgbClr val="FF9505"/>
              </a:buClr>
              <a:buFont typeface="Wingdings" panose="05000000000000000000" pitchFamily="2" charset="2"/>
              <a:buChar char="ü"/>
            </a:pPr>
            <a:r>
              <a:rPr lang="el-GR" sz="2000" dirty="0" smtClean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στα 3 παιδιά εκφοβίζεται από συμμαθητές του</a:t>
            </a:r>
          </a:p>
          <a:p>
            <a:pPr lvl="0">
              <a:lnSpc>
                <a:spcPct val="150000"/>
              </a:lnSpc>
              <a:buClr>
                <a:srgbClr val="FF9505"/>
              </a:buClr>
            </a:pPr>
            <a:endParaRPr lang="el-GR" sz="2000" dirty="0" smtClean="0">
              <a:solidFill>
                <a:srgbClr val="7E27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Clr>
                <a:srgbClr val="FF9505"/>
              </a:buClr>
              <a:buFont typeface="Wingdings" panose="05000000000000000000" pitchFamily="2" charset="2"/>
              <a:buChar char="ü"/>
            </a:pPr>
            <a:r>
              <a:rPr lang="el-GR" sz="2000" dirty="0" smtClean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 </a:t>
            </a:r>
            <a:r>
              <a:rPr lang="el-GR" sz="2000" dirty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σχολικός εκφοβισμός, είναι φυλετικός, ενώ, </a:t>
            </a:r>
            <a:r>
              <a:rPr lang="el-GR" sz="2000" dirty="0" smtClean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εκδηλώνεται</a:t>
            </a:r>
            <a:endParaRPr lang="en-US" sz="2000" dirty="0">
              <a:solidFill>
                <a:srgbClr val="7E27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buClr>
                <a:srgbClr val="FF9505"/>
              </a:buClr>
            </a:pPr>
            <a:r>
              <a:rPr lang="en-US" sz="2000" dirty="0" smtClean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l-GR" sz="2000" dirty="0" smtClean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περισσότερο </a:t>
            </a:r>
            <a:r>
              <a:rPr lang="el-GR" sz="2000" dirty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κορίτσια και σε φτωχά παιδιά. </a:t>
            </a:r>
          </a:p>
        </p:txBody>
      </p:sp>
    </p:spTree>
    <p:extLst>
      <p:ext uri="{BB962C8B-B14F-4D97-AF65-F5344CB8AC3E}">
        <p14:creationId xmlns:p14="http://schemas.microsoft.com/office/powerpoint/2010/main" val="205932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/>
          <p:cNvSpPr/>
          <p:nvPr/>
        </p:nvSpPr>
        <p:spPr>
          <a:xfrm>
            <a:off x="353784" y="2595836"/>
            <a:ext cx="7687129" cy="4005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049" y="222046"/>
            <a:ext cx="849767" cy="8497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468" y="2072615"/>
            <a:ext cx="8157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Συμπέρασμα</a:t>
            </a:r>
            <a:endParaRPr lang="el-GR" sz="2400" dirty="0">
              <a:solidFill>
                <a:srgbClr val="FF95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948" y="1569570"/>
            <a:ext cx="11895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Πανελλαδική Έρευνα για τον Σχολικό </a:t>
            </a:r>
            <a:r>
              <a:rPr lang="el-G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εκφοβισμό στην Ελλάδα</a:t>
            </a:r>
            <a:endParaRPr lang="el-G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12192000" cy="1540329"/>
            <a:chOff x="0" y="0"/>
            <a:chExt cx="12192000" cy="1540329"/>
          </a:xfrm>
        </p:grpSpPr>
        <p:sp>
          <p:nvSpPr>
            <p:cNvPr id="18" name="Rectangle 17"/>
            <p:cNvSpPr/>
            <p:nvPr/>
          </p:nvSpPr>
          <p:spPr>
            <a:xfrm>
              <a:off x="7919357" y="0"/>
              <a:ext cx="4272643" cy="12819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0" y="0"/>
              <a:ext cx="12097862" cy="1540329"/>
              <a:chOff x="0" y="0"/>
              <a:chExt cx="12097862" cy="1540329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7919357" cy="1267580"/>
              </a:xfrm>
              <a:prstGeom prst="rect">
                <a:avLst/>
              </a:prstGeom>
              <a:gradFill flip="none" rotWithShape="1">
                <a:gsLst>
                  <a:gs pos="0">
                    <a:srgbClr val="F9ED38"/>
                  </a:gs>
                  <a:gs pos="46000">
                    <a:srgbClr val="F9ED38"/>
                  </a:gs>
                  <a:gs pos="100000">
                    <a:srgbClr val="F9ED38">
                      <a:lumMod val="77000"/>
                    </a:srgb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9ED38"/>
                  </a:solidFill>
                </a:endParaRPr>
              </a:p>
            </p:txBody>
          </p:sp>
          <p:sp>
            <p:nvSpPr>
              <p:cNvPr id="3" name="Diamond 2"/>
              <p:cNvSpPr/>
              <p:nvPr/>
            </p:nvSpPr>
            <p:spPr>
              <a:xfrm>
                <a:off x="7228114" y="7911"/>
                <a:ext cx="1382485" cy="126758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1030" name="Picture 6" descr="https://transfer.it.minedu.gov.gr/Content/Images/mainlogo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50568" y="278891"/>
                <a:ext cx="1547294" cy="784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936" y="7911"/>
                <a:ext cx="1691840" cy="15324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065867" y="382438"/>
                <a:ext cx="55565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b="1" i="1" dirty="0" smtClean="0">
                    <a:solidFill>
                      <a:srgbClr val="7E277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σταμάτησε το </a:t>
                </a:r>
                <a:r>
                  <a:rPr lang="en-US" sz="2800" b="1" i="1" dirty="0" smtClean="0">
                    <a:solidFill>
                      <a:srgbClr val="7E277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bullying</a:t>
                </a:r>
                <a:endParaRPr lang="el-GR" sz="2800" b="1" i="1" dirty="0">
                  <a:solidFill>
                    <a:srgbClr val="7E277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59038" y="224752"/>
                <a:ext cx="892629" cy="892629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48661" y="386598"/>
                <a:ext cx="1177699" cy="568937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4179" y="197197"/>
                <a:ext cx="947738" cy="947738"/>
              </a:xfrm>
              <a:prstGeom prst="rect">
                <a:avLst/>
              </a:prstGeom>
            </p:spPr>
          </p:pic>
        </p:grpSp>
      </p:grpSp>
      <p:sp>
        <p:nvSpPr>
          <p:cNvPr id="22" name="Rectangle 21"/>
          <p:cNvSpPr/>
          <p:nvPr/>
        </p:nvSpPr>
        <p:spPr>
          <a:xfrm>
            <a:off x="844852" y="2595835"/>
            <a:ext cx="11042959" cy="17803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471716" y="2776624"/>
            <a:ext cx="1131872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rgbClr val="FF9505"/>
              </a:buClr>
              <a:buFont typeface="Wingdings" panose="05000000000000000000" pitchFamily="2" charset="2"/>
              <a:buChar char="ü"/>
            </a:pPr>
            <a:r>
              <a:rPr lang="el-GR" sz="1900" dirty="0" smtClean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</a:t>
            </a:r>
            <a:r>
              <a:rPr lang="el-GR" sz="1900" dirty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παιδιά όπου διατρέχουν μεγαλύτερο κίνδυνο να καταστούν θύματα εκφοβισμού από συμμαθητές τους είναι καταρχήν όσα έχουν μεταναστεύσει στην Ελλάδα από άλλες χώρες, τα κορίτσια, τα παιδιά </a:t>
            </a:r>
            <a:r>
              <a:rPr lang="el-GR" sz="1900" dirty="0" smtClean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που </a:t>
            </a:r>
            <a:r>
              <a:rPr lang="el-GR" sz="1900" dirty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βιώνουν υλική στέρηση και τα παιδιά που </a:t>
            </a:r>
            <a:r>
              <a:rPr lang="el-GR" sz="1900" dirty="0" smtClean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διαβιού</a:t>
            </a:r>
            <a:r>
              <a:rPr lang="el-GR" sz="1900" dirty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en-US" sz="1900" dirty="0" smtClean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900" dirty="0" smtClean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</a:t>
            </a:r>
            <a:r>
              <a:rPr lang="el-GR" sz="1900" dirty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μονογονεϊκό νοικοκυριό με μητέρα. </a:t>
            </a:r>
            <a:endParaRPr lang="en-US" sz="1900" dirty="0" smtClean="0">
              <a:solidFill>
                <a:srgbClr val="7E27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buClr>
                <a:srgbClr val="FF9505"/>
              </a:buClr>
            </a:pPr>
            <a:endParaRPr lang="el-GR" sz="1900" dirty="0">
              <a:solidFill>
                <a:srgbClr val="7E27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Clr>
                <a:srgbClr val="FF9505"/>
              </a:buClr>
              <a:buFont typeface="Wingdings" panose="05000000000000000000" pitchFamily="2" charset="2"/>
              <a:buChar char="ü"/>
            </a:pPr>
            <a:r>
              <a:rPr lang="el-GR" sz="1900" dirty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αρμόδιοι λήπτες αποφάσεων, οφείλουν να εντοπίζουν τα </a:t>
            </a:r>
            <a:r>
              <a:rPr lang="el-GR" sz="1900" dirty="0" smtClean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παιδιά</a:t>
            </a:r>
          </a:p>
          <a:p>
            <a:pPr marL="266700" lvl="0">
              <a:lnSpc>
                <a:spcPct val="150000"/>
              </a:lnSpc>
              <a:buClr>
                <a:srgbClr val="FF9505"/>
              </a:buClr>
            </a:pPr>
            <a:r>
              <a:rPr lang="el-GR" sz="1900" dirty="0" smtClean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που </a:t>
            </a:r>
            <a:r>
              <a:rPr lang="el-GR" sz="1900" dirty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αποτελούν μελλοντικά, πιθανά θύματα σχολικού </a:t>
            </a:r>
            <a:r>
              <a:rPr lang="el-GR" sz="1900" dirty="0" smtClean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εκφοβισμού,</a:t>
            </a:r>
            <a:endParaRPr lang="en-US" sz="1900" dirty="0" smtClean="0">
              <a:solidFill>
                <a:srgbClr val="7E27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lvl="0">
              <a:lnSpc>
                <a:spcPct val="150000"/>
              </a:lnSpc>
              <a:buClr>
                <a:srgbClr val="FF9505"/>
              </a:buClr>
            </a:pPr>
            <a:r>
              <a:rPr lang="el-GR" sz="1900" dirty="0" smtClean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Βάσει</a:t>
            </a:r>
            <a:r>
              <a:rPr lang="en-US" sz="1900" dirty="0" smtClean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900" dirty="0" smtClean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</a:t>
            </a:r>
            <a:r>
              <a:rPr lang="el-GR" sz="1900" dirty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άνω χαρακτηριστικών τους και να λαμβάνουν </a:t>
            </a:r>
            <a:r>
              <a:rPr lang="el-GR" sz="1900" dirty="0" smtClean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μέτρα</a:t>
            </a:r>
            <a:endParaRPr lang="en-US" sz="1900" dirty="0" smtClean="0">
              <a:solidFill>
                <a:srgbClr val="7E27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lvl="0">
              <a:lnSpc>
                <a:spcPct val="150000"/>
              </a:lnSpc>
              <a:buClr>
                <a:srgbClr val="FF9505"/>
              </a:buClr>
            </a:pPr>
            <a:r>
              <a:rPr lang="el-GR" sz="1900" dirty="0" smtClean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Πρόληψης</a:t>
            </a:r>
            <a:r>
              <a:rPr lang="en-US" sz="1900" dirty="0" smtClean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900" dirty="0" smtClean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</a:t>
            </a:r>
            <a:r>
              <a:rPr lang="el-GR" sz="1900" dirty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την προστασία τους. </a:t>
            </a:r>
          </a:p>
        </p:txBody>
      </p:sp>
    </p:spTree>
    <p:extLst>
      <p:ext uri="{BB962C8B-B14F-4D97-AF65-F5344CB8AC3E}">
        <p14:creationId xmlns:p14="http://schemas.microsoft.com/office/powerpoint/2010/main" val="379718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049" y="222046"/>
            <a:ext cx="849767" cy="8497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468" y="2072615"/>
            <a:ext cx="8157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Πρώτο Μέρος</a:t>
            </a:r>
            <a:endParaRPr lang="el-GR" sz="2400" dirty="0">
              <a:solidFill>
                <a:srgbClr val="FF95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948" y="1569570"/>
            <a:ext cx="11895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Πανελλαδική Έρευνα </a:t>
            </a:r>
            <a:r>
              <a:rPr lang="el-G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τον Σχολικό </a:t>
            </a:r>
            <a:r>
              <a:rPr lang="el-G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εκφοβισμό στην Ελλάδα</a:t>
            </a:r>
            <a:endParaRPr lang="el-G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12192000" cy="1540329"/>
            <a:chOff x="0" y="0"/>
            <a:chExt cx="12192000" cy="1540329"/>
          </a:xfrm>
        </p:grpSpPr>
        <p:sp>
          <p:nvSpPr>
            <p:cNvPr id="18" name="Rectangle 17"/>
            <p:cNvSpPr/>
            <p:nvPr/>
          </p:nvSpPr>
          <p:spPr>
            <a:xfrm>
              <a:off x="7919357" y="0"/>
              <a:ext cx="4272643" cy="12819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0" y="0"/>
              <a:ext cx="12097862" cy="1540329"/>
              <a:chOff x="0" y="0"/>
              <a:chExt cx="12097862" cy="1540329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7919357" cy="1267580"/>
              </a:xfrm>
              <a:prstGeom prst="rect">
                <a:avLst/>
              </a:prstGeom>
              <a:gradFill flip="none" rotWithShape="1">
                <a:gsLst>
                  <a:gs pos="0">
                    <a:srgbClr val="F9ED38"/>
                  </a:gs>
                  <a:gs pos="46000">
                    <a:srgbClr val="F9ED38"/>
                  </a:gs>
                  <a:gs pos="100000">
                    <a:srgbClr val="F9ED38">
                      <a:lumMod val="77000"/>
                    </a:srgb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9ED38"/>
                  </a:solidFill>
                </a:endParaRPr>
              </a:p>
            </p:txBody>
          </p:sp>
          <p:sp>
            <p:nvSpPr>
              <p:cNvPr id="3" name="Diamond 2"/>
              <p:cNvSpPr/>
              <p:nvPr/>
            </p:nvSpPr>
            <p:spPr>
              <a:xfrm>
                <a:off x="7228114" y="7911"/>
                <a:ext cx="1382485" cy="126758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1030" name="Picture 6" descr="https://transfer.it.minedu.gov.gr/Content/Images/mainlogo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50568" y="278891"/>
                <a:ext cx="1547294" cy="784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936" y="7911"/>
                <a:ext cx="1691840" cy="15324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065867" y="382438"/>
                <a:ext cx="55565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b="1" i="1" dirty="0" smtClean="0">
                    <a:solidFill>
                      <a:srgbClr val="7E277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σταμάτησε το </a:t>
                </a:r>
                <a:r>
                  <a:rPr lang="en-US" sz="2800" b="1" i="1" dirty="0" smtClean="0">
                    <a:solidFill>
                      <a:srgbClr val="7E277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bullying</a:t>
                </a:r>
                <a:endParaRPr lang="el-GR" sz="2800" b="1" i="1" dirty="0">
                  <a:solidFill>
                    <a:srgbClr val="7E277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59038" y="224752"/>
                <a:ext cx="892629" cy="892629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48661" y="386598"/>
                <a:ext cx="1177699" cy="568937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4179" y="197197"/>
                <a:ext cx="947738" cy="947738"/>
              </a:xfrm>
              <a:prstGeom prst="rect">
                <a:avLst/>
              </a:prstGeom>
            </p:spPr>
          </p:pic>
        </p:grpSp>
      </p:grpSp>
      <p:sp>
        <p:nvSpPr>
          <p:cNvPr id="5" name="Rectangle 4"/>
          <p:cNvSpPr/>
          <p:nvPr/>
        </p:nvSpPr>
        <p:spPr>
          <a:xfrm>
            <a:off x="0" y="3429000"/>
            <a:ext cx="12192000" cy="619173"/>
          </a:xfrm>
          <a:prstGeom prst="rect">
            <a:avLst/>
          </a:prstGeom>
          <a:solidFill>
            <a:srgbClr val="7E2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TextBox 21"/>
          <p:cNvSpPr txBox="1"/>
          <p:nvPr/>
        </p:nvSpPr>
        <p:spPr>
          <a:xfrm>
            <a:off x="148082" y="3476976"/>
            <a:ext cx="11895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Θεωρητικό και Μεθοδολογικό Πλαίσιο </a:t>
            </a:r>
          </a:p>
        </p:txBody>
      </p:sp>
    </p:spTree>
    <p:extLst>
      <p:ext uri="{BB962C8B-B14F-4D97-AF65-F5344CB8AC3E}">
        <p14:creationId xmlns:p14="http://schemas.microsoft.com/office/powerpoint/2010/main" val="41788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049" y="222046"/>
            <a:ext cx="849767" cy="8497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468" y="2072615"/>
            <a:ext cx="8157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θεωρητικό πλαίσιο</a:t>
            </a:r>
            <a:endParaRPr lang="el-GR" sz="2400" dirty="0">
              <a:solidFill>
                <a:srgbClr val="FF95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948" y="1569570"/>
            <a:ext cx="11895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Πανελλαδική Έρευνα </a:t>
            </a:r>
            <a:r>
              <a:rPr lang="el-G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τον Σχολικό </a:t>
            </a:r>
            <a:r>
              <a:rPr lang="el-G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εκφοβισμό στην Ελλάδα</a:t>
            </a:r>
            <a:endParaRPr lang="el-G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12192000" cy="1540329"/>
            <a:chOff x="0" y="0"/>
            <a:chExt cx="12192000" cy="1540329"/>
          </a:xfrm>
        </p:grpSpPr>
        <p:sp>
          <p:nvSpPr>
            <p:cNvPr id="18" name="Rectangle 17"/>
            <p:cNvSpPr/>
            <p:nvPr/>
          </p:nvSpPr>
          <p:spPr>
            <a:xfrm>
              <a:off x="7919357" y="0"/>
              <a:ext cx="4272643" cy="12819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0" y="0"/>
              <a:ext cx="12097862" cy="1540329"/>
              <a:chOff x="0" y="0"/>
              <a:chExt cx="12097862" cy="1540329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7919357" cy="1267580"/>
              </a:xfrm>
              <a:prstGeom prst="rect">
                <a:avLst/>
              </a:prstGeom>
              <a:gradFill flip="none" rotWithShape="1">
                <a:gsLst>
                  <a:gs pos="0">
                    <a:srgbClr val="F9ED38"/>
                  </a:gs>
                  <a:gs pos="46000">
                    <a:srgbClr val="F9ED38"/>
                  </a:gs>
                  <a:gs pos="100000">
                    <a:srgbClr val="F9ED38">
                      <a:lumMod val="77000"/>
                    </a:srgb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9ED38"/>
                  </a:solidFill>
                </a:endParaRPr>
              </a:p>
            </p:txBody>
          </p:sp>
          <p:sp>
            <p:nvSpPr>
              <p:cNvPr id="3" name="Diamond 2"/>
              <p:cNvSpPr/>
              <p:nvPr/>
            </p:nvSpPr>
            <p:spPr>
              <a:xfrm>
                <a:off x="7228114" y="7911"/>
                <a:ext cx="1382485" cy="126758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1030" name="Picture 6" descr="https://transfer.it.minedu.gov.gr/Content/Images/mainlogo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50568" y="278891"/>
                <a:ext cx="1547294" cy="784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936" y="7911"/>
                <a:ext cx="1691840" cy="15324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065867" y="382438"/>
                <a:ext cx="55565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b="1" i="1" dirty="0" smtClean="0">
                    <a:solidFill>
                      <a:srgbClr val="7E277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σταμάτησε το </a:t>
                </a:r>
                <a:r>
                  <a:rPr lang="en-US" sz="2800" b="1" i="1" dirty="0" smtClean="0">
                    <a:solidFill>
                      <a:srgbClr val="7E277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bullying</a:t>
                </a:r>
                <a:endParaRPr lang="el-GR" sz="2800" b="1" i="1" dirty="0">
                  <a:solidFill>
                    <a:srgbClr val="7E277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59038" y="224752"/>
                <a:ext cx="892629" cy="892629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48661" y="386598"/>
                <a:ext cx="1177699" cy="568937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4179" y="197197"/>
                <a:ext cx="947738" cy="947738"/>
              </a:xfrm>
              <a:prstGeom prst="rect">
                <a:avLst/>
              </a:prstGeom>
            </p:spPr>
          </p:pic>
        </p:grpSp>
      </p:grpSp>
      <p:sp>
        <p:nvSpPr>
          <p:cNvPr id="5" name="Isosceles Triangle 4"/>
          <p:cNvSpPr/>
          <p:nvPr/>
        </p:nvSpPr>
        <p:spPr>
          <a:xfrm rot="14548595">
            <a:off x="3209390" y="1466078"/>
            <a:ext cx="1102815" cy="7119719"/>
          </a:xfrm>
          <a:prstGeom prst="triangle">
            <a:avLst/>
          </a:prstGeom>
          <a:solidFill>
            <a:srgbClr val="7E2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Isosceles Triangle 21"/>
          <p:cNvSpPr/>
          <p:nvPr/>
        </p:nvSpPr>
        <p:spPr>
          <a:xfrm rot="3746044">
            <a:off x="6318951" y="2621919"/>
            <a:ext cx="2085136" cy="1056158"/>
          </a:xfrm>
          <a:prstGeom prst="triangle">
            <a:avLst>
              <a:gd name="adj" fmla="val 48920"/>
            </a:avLst>
          </a:prstGeom>
          <a:solidFill>
            <a:srgbClr val="7E2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2233158" y="5678805"/>
            <a:ext cx="211368" cy="221726"/>
          </a:xfrm>
          <a:prstGeom prst="ellipse">
            <a:avLst/>
          </a:prstGeom>
          <a:solidFill>
            <a:srgbClr val="F9E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Oval 22"/>
          <p:cNvSpPr/>
          <p:nvPr/>
        </p:nvSpPr>
        <p:spPr>
          <a:xfrm>
            <a:off x="4108595" y="4564738"/>
            <a:ext cx="370085" cy="365136"/>
          </a:xfrm>
          <a:prstGeom prst="ellipse">
            <a:avLst/>
          </a:prstGeom>
          <a:solidFill>
            <a:srgbClr val="F9E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Oval 23"/>
          <p:cNvSpPr/>
          <p:nvPr/>
        </p:nvSpPr>
        <p:spPr>
          <a:xfrm>
            <a:off x="6367901" y="3325476"/>
            <a:ext cx="614960" cy="617659"/>
          </a:xfrm>
          <a:prstGeom prst="ellipse">
            <a:avLst/>
          </a:prstGeom>
          <a:solidFill>
            <a:srgbClr val="F9E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TextBox 24"/>
          <p:cNvSpPr txBox="1"/>
          <p:nvPr/>
        </p:nvSpPr>
        <p:spPr>
          <a:xfrm>
            <a:off x="2550210" y="5878284"/>
            <a:ext cx="63415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απουσία του Σχολικού Εκφοβισμού</a:t>
            </a:r>
          </a:p>
          <a:p>
            <a:r>
              <a:rPr lang="el-G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ως ο βασικότερος περιορισμός</a:t>
            </a:r>
          </a:p>
          <a:p>
            <a:r>
              <a:rPr lang="el-GR" sz="1400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(σημαντικότερο ενδιάμεσο αγαθό)</a:t>
            </a:r>
            <a:endParaRPr lang="el-GR" sz="1400" dirty="0">
              <a:solidFill>
                <a:srgbClr val="FF95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6956" y="3573803"/>
            <a:ext cx="40116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Παράγοντες προσδιορισμού </a:t>
            </a:r>
          </a:p>
          <a:p>
            <a:pPr algn="r"/>
            <a:r>
              <a:rPr lang="el-G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Παιδικής Ευημερίας</a:t>
            </a:r>
          </a:p>
          <a:p>
            <a:pPr algn="r"/>
            <a:r>
              <a:rPr lang="el-GR" sz="1400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(άλλα ενδιάμεσα αγαθά)</a:t>
            </a:r>
            <a:endParaRPr lang="el-GR" sz="1400" dirty="0">
              <a:solidFill>
                <a:srgbClr val="FF95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96370" y="4557331"/>
            <a:ext cx="2296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Παιδική Ευημερία</a:t>
            </a:r>
          </a:p>
          <a:p>
            <a:r>
              <a:rPr lang="el-GR" sz="1600" b="1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(τελικό αγαθό)</a:t>
            </a:r>
            <a:endParaRPr lang="el-GR" sz="1600" b="1" dirty="0">
              <a:solidFill>
                <a:srgbClr val="FF95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9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/>
          <p:cNvSpPr/>
          <p:nvPr/>
        </p:nvSpPr>
        <p:spPr>
          <a:xfrm>
            <a:off x="353785" y="2595836"/>
            <a:ext cx="7393343" cy="40990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049" y="222046"/>
            <a:ext cx="849767" cy="8497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468" y="2072615"/>
            <a:ext cx="8157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μεθοδολογικό πλαίσιο</a:t>
            </a:r>
            <a:endParaRPr lang="el-GR" sz="2400" dirty="0">
              <a:solidFill>
                <a:srgbClr val="FF95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948" y="1569570"/>
            <a:ext cx="11895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Πανελλαδική Έρευνα </a:t>
            </a:r>
            <a:r>
              <a:rPr lang="el-G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τον Σχολικό </a:t>
            </a:r>
            <a:r>
              <a:rPr lang="el-G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εκφοβισμό στην Ελλάδα</a:t>
            </a:r>
            <a:endParaRPr lang="el-G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12192000" cy="1540329"/>
            <a:chOff x="0" y="0"/>
            <a:chExt cx="12192000" cy="1540329"/>
          </a:xfrm>
        </p:grpSpPr>
        <p:sp>
          <p:nvSpPr>
            <p:cNvPr id="18" name="Rectangle 17"/>
            <p:cNvSpPr/>
            <p:nvPr/>
          </p:nvSpPr>
          <p:spPr>
            <a:xfrm>
              <a:off x="7919357" y="0"/>
              <a:ext cx="4272643" cy="12819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0" y="0"/>
              <a:ext cx="12097862" cy="1540329"/>
              <a:chOff x="0" y="0"/>
              <a:chExt cx="12097862" cy="1540329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7919357" cy="1267580"/>
              </a:xfrm>
              <a:prstGeom prst="rect">
                <a:avLst/>
              </a:prstGeom>
              <a:gradFill flip="none" rotWithShape="1">
                <a:gsLst>
                  <a:gs pos="0">
                    <a:srgbClr val="F9ED38"/>
                  </a:gs>
                  <a:gs pos="46000">
                    <a:srgbClr val="F9ED38"/>
                  </a:gs>
                  <a:gs pos="100000">
                    <a:srgbClr val="F9ED38">
                      <a:lumMod val="77000"/>
                    </a:srgb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9ED38"/>
                  </a:solidFill>
                </a:endParaRPr>
              </a:p>
            </p:txBody>
          </p:sp>
          <p:sp>
            <p:nvSpPr>
              <p:cNvPr id="3" name="Diamond 2"/>
              <p:cNvSpPr/>
              <p:nvPr/>
            </p:nvSpPr>
            <p:spPr>
              <a:xfrm>
                <a:off x="7228114" y="7911"/>
                <a:ext cx="1382485" cy="126758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1030" name="Picture 6" descr="https://transfer.it.minedu.gov.gr/Content/Images/mainlogo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50568" y="278891"/>
                <a:ext cx="1547294" cy="784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936" y="7911"/>
                <a:ext cx="1691840" cy="15324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065867" y="382438"/>
                <a:ext cx="55565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b="1" i="1" dirty="0" smtClean="0">
                    <a:solidFill>
                      <a:srgbClr val="7E277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σταμάτησε το </a:t>
                </a:r>
                <a:r>
                  <a:rPr lang="en-US" sz="2800" b="1" i="1" dirty="0" smtClean="0">
                    <a:solidFill>
                      <a:srgbClr val="7E277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bullying</a:t>
                </a:r>
                <a:endParaRPr lang="el-GR" sz="2800" b="1" i="1" dirty="0">
                  <a:solidFill>
                    <a:srgbClr val="7E277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59038" y="224752"/>
                <a:ext cx="892629" cy="892629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48661" y="386598"/>
                <a:ext cx="1177699" cy="568937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4179" y="197197"/>
                <a:ext cx="947738" cy="947738"/>
              </a:xfrm>
              <a:prstGeom prst="rect">
                <a:avLst/>
              </a:prstGeom>
            </p:spPr>
          </p:pic>
        </p:grpSp>
      </p:grpSp>
      <p:sp>
        <p:nvSpPr>
          <p:cNvPr id="8" name="TextBox 7"/>
          <p:cNvSpPr txBox="1"/>
          <p:nvPr/>
        </p:nvSpPr>
        <p:spPr>
          <a:xfrm>
            <a:off x="491069" y="2776624"/>
            <a:ext cx="68792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rgbClr val="FF9505"/>
              </a:buClr>
              <a:buFont typeface="Wingdings" panose="05000000000000000000" pitchFamily="2" charset="2"/>
              <a:buChar char="§"/>
            </a:pPr>
            <a:r>
              <a:rPr lang="el-GR" sz="1600" dirty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Πανελλήνια Έρευνα</a:t>
            </a:r>
          </a:p>
          <a:p>
            <a:pPr marL="285750" lvl="0" indent="-285750">
              <a:lnSpc>
                <a:spcPct val="150000"/>
              </a:lnSpc>
              <a:buClr>
                <a:srgbClr val="FF9505"/>
              </a:buClr>
              <a:buFont typeface="Wingdings" panose="05000000000000000000" pitchFamily="2" charset="2"/>
              <a:buChar char="§"/>
            </a:pPr>
            <a:r>
              <a:rPr lang="el-GR" sz="1600" dirty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Σχολικό Έτος 2022-2023</a:t>
            </a:r>
          </a:p>
          <a:p>
            <a:pPr marL="285750" lvl="0" indent="-285750">
              <a:lnSpc>
                <a:spcPct val="150000"/>
              </a:lnSpc>
              <a:buClr>
                <a:srgbClr val="FF9505"/>
              </a:buClr>
              <a:buFont typeface="Wingdings" panose="05000000000000000000" pitchFamily="2" charset="2"/>
              <a:buChar char="§"/>
            </a:pPr>
            <a:r>
              <a:rPr lang="el-GR" sz="1600" dirty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2.293 Παιδιά</a:t>
            </a:r>
          </a:p>
          <a:p>
            <a:pPr marL="285750" lvl="0" indent="-285750">
              <a:lnSpc>
                <a:spcPct val="150000"/>
              </a:lnSpc>
              <a:buClr>
                <a:srgbClr val="FF9505"/>
              </a:buClr>
              <a:buFont typeface="Wingdings" panose="05000000000000000000" pitchFamily="2" charset="2"/>
              <a:buChar char="§"/>
            </a:pPr>
            <a:r>
              <a:rPr lang="el-GR" sz="1600" dirty="0" err="1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Πολυεπίπεδη</a:t>
            </a:r>
            <a:r>
              <a:rPr lang="el-GR" sz="1600" dirty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smtClean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Δειγματοληψία</a:t>
            </a:r>
            <a:endParaRPr lang="el-GR" sz="1600" dirty="0">
              <a:solidFill>
                <a:srgbClr val="7E27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Clr>
                <a:srgbClr val="FF9505"/>
              </a:buClr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Σύνθετο Μοντέλο, με Διαστάσεις και Δείκτες</a:t>
            </a:r>
            <a:endParaRPr lang="el-GR" sz="1600" dirty="0">
              <a:solidFill>
                <a:srgbClr val="7E27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Clr>
                <a:srgbClr val="FF9505"/>
              </a:buClr>
              <a:buFont typeface="Wingdings" panose="05000000000000000000" pitchFamily="2" charset="2"/>
              <a:buChar char="§"/>
            </a:pPr>
            <a:r>
              <a:rPr lang="el-GR" sz="1600" dirty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Ανάλυση με τη χρήση </a:t>
            </a:r>
            <a:r>
              <a:rPr lang="el-GR" sz="1600" dirty="0" smtClean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Κατωφλιών</a:t>
            </a:r>
            <a:endParaRPr lang="el-GR" sz="1600" dirty="0">
              <a:solidFill>
                <a:srgbClr val="7E27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Clr>
                <a:srgbClr val="FF9505"/>
              </a:buClr>
              <a:buFont typeface="Wingdings" panose="05000000000000000000" pitchFamily="2" charset="2"/>
              <a:buChar char="§"/>
            </a:pPr>
            <a:r>
              <a:rPr lang="el-GR" sz="1600" dirty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Χαρτογράφηση Ε</a:t>
            </a:r>
            <a:r>
              <a:rPr lang="el-GR" sz="1600" dirty="0" smtClean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υρημάτων </a:t>
            </a:r>
            <a:r>
              <a:rPr lang="el-GR" sz="1600" dirty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ανά </a:t>
            </a:r>
            <a:r>
              <a:rPr lang="el-GR" sz="1600" dirty="0" smtClean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Γεωγραφική </a:t>
            </a:r>
            <a:r>
              <a:rPr lang="el-GR" sz="1600" dirty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l-GR" sz="1600" dirty="0" smtClean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εριφέρεια</a:t>
            </a:r>
            <a:endParaRPr lang="el-GR" sz="1600" dirty="0">
              <a:solidFill>
                <a:srgbClr val="7E27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Clr>
                <a:srgbClr val="FF9505"/>
              </a:buClr>
              <a:buFont typeface="Wingdings" panose="05000000000000000000" pitchFamily="2" charset="2"/>
              <a:buChar char="§"/>
            </a:pPr>
            <a:r>
              <a:rPr lang="el-GR" sz="1600" dirty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ορθότητα του </a:t>
            </a:r>
            <a:r>
              <a:rPr lang="el-GR" sz="1600" dirty="0" smtClean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Θεωρητικού </a:t>
            </a:r>
            <a:r>
              <a:rPr lang="el-GR" sz="1600" dirty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sz="1600" dirty="0" smtClean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Μεθοδολογικού </a:t>
            </a:r>
            <a:r>
              <a:rPr lang="el-GR" sz="1600" dirty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l-GR" sz="1600" dirty="0" smtClean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λαισίου </a:t>
            </a:r>
            <a:r>
              <a:rPr lang="el-GR" sz="1600" dirty="0">
                <a:solidFill>
                  <a:srgbClr val="7E2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επιβεβαιώθηκε από την εκπόνηση μιας Πολλαπλής, Παραγοντικής Ανάλυσης Αντιστοιχιών (ΜCA).</a:t>
            </a:r>
          </a:p>
        </p:txBody>
      </p:sp>
    </p:spTree>
    <p:extLst>
      <p:ext uri="{BB962C8B-B14F-4D97-AF65-F5344CB8AC3E}">
        <p14:creationId xmlns:p14="http://schemas.microsoft.com/office/powerpoint/2010/main" val="138727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049" y="222046"/>
            <a:ext cx="849767" cy="8497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468" y="2072615"/>
            <a:ext cx="8157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Δεύτερο Μέρος</a:t>
            </a:r>
            <a:endParaRPr lang="el-GR" sz="2400" dirty="0">
              <a:solidFill>
                <a:srgbClr val="FF95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948" y="1569570"/>
            <a:ext cx="11895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Πανελλαδική Έρευνα </a:t>
            </a:r>
            <a:r>
              <a:rPr lang="el-G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τον Σχολικό </a:t>
            </a:r>
            <a:r>
              <a:rPr lang="el-G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εκφοβισμό στην Ελλάδα</a:t>
            </a:r>
            <a:endParaRPr lang="el-G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12192000" cy="1540329"/>
            <a:chOff x="0" y="0"/>
            <a:chExt cx="12192000" cy="1540329"/>
          </a:xfrm>
        </p:grpSpPr>
        <p:sp>
          <p:nvSpPr>
            <p:cNvPr id="18" name="Rectangle 17"/>
            <p:cNvSpPr/>
            <p:nvPr/>
          </p:nvSpPr>
          <p:spPr>
            <a:xfrm>
              <a:off x="7919357" y="0"/>
              <a:ext cx="4272643" cy="12819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0" y="0"/>
              <a:ext cx="12097862" cy="1540329"/>
              <a:chOff x="0" y="0"/>
              <a:chExt cx="12097862" cy="1540329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7919357" cy="1267580"/>
              </a:xfrm>
              <a:prstGeom prst="rect">
                <a:avLst/>
              </a:prstGeom>
              <a:gradFill flip="none" rotWithShape="1">
                <a:gsLst>
                  <a:gs pos="0">
                    <a:srgbClr val="F9ED38"/>
                  </a:gs>
                  <a:gs pos="46000">
                    <a:srgbClr val="F9ED38"/>
                  </a:gs>
                  <a:gs pos="100000">
                    <a:srgbClr val="F9ED38">
                      <a:lumMod val="77000"/>
                    </a:srgb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9ED38"/>
                  </a:solidFill>
                </a:endParaRPr>
              </a:p>
            </p:txBody>
          </p:sp>
          <p:sp>
            <p:nvSpPr>
              <p:cNvPr id="3" name="Diamond 2"/>
              <p:cNvSpPr/>
              <p:nvPr/>
            </p:nvSpPr>
            <p:spPr>
              <a:xfrm>
                <a:off x="7228114" y="7911"/>
                <a:ext cx="1382485" cy="126758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1030" name="Picture 6" descr="https://transfer.it.minedu.gov.gr/Content/Images/mainlogo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50568" y="278891"/>
                <a:ext cx="1547294" cy="784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936" y="7911"/>
                <a:ext cx="1691840" cy="15324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065867" y="382438"/>
                <a:ext cx="55565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b="1" i="1" dirty="0" smtClean="0">
                    <a:solidFill>
                      <a:srgbClr val="7E277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σταμάτησε το </a:t>
                </a:r>
                <a:r>
                  <a:rPr lang="en-US" sz="2800" b="1" i="1" dirty="0" smtClean="0">
                    <a:solidFill>
                      <a:srgbClr val="7E277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bullying</a:t>
                </a:r>
                <a:endParaRPr lang="el-GR" sz="2800" b="1" i="1" dirty="0">
                  <a:solidFill>
                    <a:srgbClr val="7E277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59038" y="224752"/>
                <a:ext cx="892629" cy="892629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48661" y="386598"/>
                <a:ext cx="1177699" cy="568937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4179" y="197197"/>
                <a:ext cx="947738" cy="947738"/>
              </a:xfrm>
              <a:prstGeom prst="rect">
                <a:avLst/>
              </a:prstGeom>
            </p:spPr>
          </p:pic>
        </p:grpSp>
      </p:grpSp>
      <p:sp>
        <p:nvSpPr>
          <p:cNvPr id="5" name="Rectangle 4"/>
          <p:cNvSpPr/>
          <p:nvPr/>
        </p:nvSpPr>
        <p:spPr>
          <a:xfrm>
            <a:off x="0" y="3429000"/>
            <a:ext cx="12192000" cy="619173"/>
          </a:xfrm>
          <a:prstGeom prst="rect">
            <a:avLst/>
          </a:prstGeom>
          <a:solidFill>
            <a:srgbClr val="7E2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TextBox 21"/>
          <p:cNvSpPr txBox="1"/>
          <p:nvPr/>
        </p:nvSpPr>
        <p:spPr>
          <a:xfrm>
            <a:off x="148082" y="3476976"/>
            <a:ext cx="11895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Ποσοτικά ευρήματα</a:t>
            </a:r>
            <a:endParaRPr lang="el-G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73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049" y="222046"/>
            <a:ext cx="849767" cy="8497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468" y="2072615"/>
            <a:ext cx="8157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Ποσοτικά ευρήματα</a:t>
            </a:r>
            <a:endParaRPr lang="el-GR" sz="2400" dirty="0">
              <a:solidFill>
                <a:srgbClr val="FF95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948" y="1569570"/>
            <a:ext cx="11895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Πανελλαδική Έρευνα </a:t>
            </a:r>
            <a:r>
              <a:rPr lang="el-G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τον Σχολικό </a:t>
            </a:r>
            <a:r>
              <a:rPr lang="el-G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εκφοβισμό στην Ελλάδα</a:t>
            </a:r>
            <a:endParaRPr lang="el-G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12192000" cy="1540329"/>
            <a:chOff x="0" y="0"/>
            <a:chExt cx="12192000" cy="1540329"/>
          </a:xfrm>
        </p:grpSpPr>
        <p:sp>
          <p:nvSpPr>
            <p:cNvPr id="18" name="Rectangle 17"/>
            <p:cNvSpPr/>
            <p:nvPr/>
          </p:nvSpPr>
          <p:spPr>
            <a:xfrm>
              <a:off x="7919357" y="0"/>
              <a:ext cx="4272643" cy="12819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0" y="0"/>
              <a:ext cx="12097862" cy="1540329"/>
              <a:chOff x="0" y="0"/>
              <a:chExt cx="12097862" cy="1540329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7919357" cy="1267580"/>
              </a:xfrm>
              <a:prstGeom prst="rect">
                <a:avLst/>
              </a:prstGeom>
              <a:gradFill flip="none" rotWithShape="1">
                <a:gsLst>
                  <a:gs pos="0">
                    <a:srgbClr val="F9ED38"/>
                  </a:gs>
                  <a:gs pos="46000">
                    <a:srgbClr val="F9ED38"/>
                  </a:gs>
                  <a:gs pos="100000">
                    <a:srgbClr val="F9ED38">
                      <a:lumMod val="77000"/>
                    </a:srgb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9ED38"/>
                  </a:solidFill>
                </a:endParaRPr>
              </a:p>
            </p:txBody>
          </p:sp>
          <p:sp>
            <p:nvSpPr>
              <p:cNvPr id="3" name="Diamond 2"/>
              <p:cNvSpPr/>
              <p:nvPr/>
            </p:nvSpPr>
            <p:spPr>
              <a:xfrm>
                <a:off x="7228114" y="7911"/>
                <a:ext cx="1382485" cy="126758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1030" name="Picture 6" descr="https://transfer.it.minedu.gov.gr/Content/Images/mainlogo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50568" y="278891"/>
                <a:ext cx="1547294" cy="784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936" y="7911"/>
                <a:ext cx="1691840" cy="15324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065867" y="382438"/>
                <a:ext cx="55565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b="1" i="1" dirty="0" smtClean="0">
                    <a:solidFill>
                      <a:srgbClr val="7E277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σταμάτησε το </a:t>
                </a:r>
                <a:r>
                  <a:rPr lang="en-US" sz="2800" b="1" i="1" dirty="0" smtClean="0">
                    <a:solidFill>
                      <a:srgbClr val="7E277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bullying</a:t>
                </a:r>
                <a:endParaRPr lang="el-GR" sz="2800" b="1" i="1" dirty="0">
                  <a:solidFill>
                    <a:srgbClr val="7E277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59038" y="224752"/>
                <a:ext cx="892629" cy="892629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48661" y="386598"/>
                <a:ext cx="1177699" cy="568937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4179" y="197197"/>
                <a:ext cx="947738" cy="947738"/>
              </a:xfrm>
              <a:prstGeom prst="rect">
                <a:avLst/>
              </a:prstGeom>
            </p:spPr>
          </p:pic>
        </p:grpSp>
      </p:grpSp>
      <p:graphicFrame>
        <p:nvGraphicFramePr>
          <p:cNvPr id="23" name="Πίνακας 2">
            <a:extLst>
              <a:ext uri="{FF2B5EF4-FFF2-40B4-BE49-F238E27FC236}">
                <a16:creationId xmlns:a16="http://schemas.microsoft.com/office/drawing/2014/main" id="{A6E4C88B-7474-BCB9-1ABC-A6804C2F0BA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2468" y="2596123"/>
          <a:ext cx="5579369" cy="415659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02341">
                  <a:extLst>
                    <a:ext uri="{9D8B030D-6E8A-4147-A177-3AD203B41FA5}">
                      <a16:colId xmlns:a16="http://schemas.microsoft.com/office/drawing/2014/main" val="425179847"/>
                    </a:ext>
                  </a:extLst>
                </a:gridCol>
                <a:gridCol w="2077028">
                  <a:extLst>
                    <a:ext uri="{9D8B030D-6E8A-4147-A177-3AD203B41FA5}">
                      <a16:colId xmlns:a16="http://schemas.microsoft.com/office/drawing/2014/main" val="2393043099"/>
                    </a:ext>
                  </a:extLst>
                </a:gridCol>
              </a:tblGrid>
              <a:tr h="250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b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Περιφέρεια</a:t>
                      </a:r>
                      <a:endParaRPr lang="el-GR" sz="12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34" marR="43334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277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b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Σχολικός </a:t>
                      </a:r>
                      <a:r>
                        <a:rPr lang="el-GR" sz="1200" b="1" kern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Εκφοβισμός</a:t>
                      </a:r>
                      <a:endParaRPr lang="el-GR" sz="12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34" marR="43334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277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405481"/>
                  </a:ext>
                </a:extLst>
              </a:tr>
              <a:tr h="2503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b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l-GR" sz="12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(Ανατολικής Μακεδονίας και Θράκης</a:t>
                      </a: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l-GR" sz="12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34" marR="43334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42,1 %</a:t>
                      </a:r>
                      <a:endParaRPr lang="el-GR" sz="12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34" marR="43334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094101"/>
                  </a:ext>
                </a:extLst>
              </a:tr>
              <a:tr h="2503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b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l-GR" sz="12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Κεντρικής Μακεδονίας</a:t>
                      </a: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lang="el-GR" sz="12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34" marR="43334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31,9 %</a:t>
                      </a:r>
                    </a:p>
                  </a:txBody>
                  <a:tcPr marL="43334" marR="43334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8101073"/>
                  </a:ext>
                </a:extLst>
              </a:tr>
              <a:tr h="2503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b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l-GR" sz="12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Δυτικής Μακεδονίας</a:t>
                      </a: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lang="el-GR" sz="12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34" marR="43334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40,0 %</a:t>
                      </a:r>
                      <a:endParaRPr lang="el-GR" sz="12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34" marR="43334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488026"/>
                  </a:ext>
                </a:extLst>
              </a:tr>
              <a:tr h="2503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b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4</a:t>
                      </a:r>
                      <a:r>
                        <a:rPr lang="el-GR" sz="12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(Ηπείρου</a:t>
                      </a: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lang="el-GR" sz="12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34" marR="43334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34,8 %</a:t>
                      </a:r>
                      <a:endParaRPr lang="el-GR" sz="12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34" marR="43334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023949"/>
                  </a:ext>
                </a:extLst>
              </a:tr>
              <a:tr h="2503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b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l-GR" sz="12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Θεσσαλίας</a:t>
                      </a: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lang="el-GR" sz="12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34" marR="43334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30,2 %</a:t>
                      </a:r>
                      <a:endParaRPr lang="el-GR" sz="12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34" marR="43334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463208"/>
                  </a:ext>
                </a:extLst>
              </a:tr>
              <a:tr h="2503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b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6</a:t>
                      </a:r>
                      <a:r>
                        <a:rPr lang="el-GR" sz="12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(Ιόνιων Νήσων</a:t>
                      </a: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lang="el-GR" sz="12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34" marR="43334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31,6 %</a:t>
                      </a:r>
                      <a:endParaRPr lang="el-GR" sz="12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34" marR="43334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0108731"/>
                  </a:ext>
                </a:extLst>
              </a:tr>
              <a:tr h="2503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l-GR" sz="12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Δυτικής Ελλάδας</a:t>
                      </a: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lang="el-GR" sz="12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34" marR="43334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32,9 %</a:t>
                      </a:r>
                      <a:endParaRPr lang="el-GR" sz="12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34" marR="43334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243477"/>
                  </a:ext>
                </a:extLst>
              </a:tr>
              <a:tr h="2503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8 </a:t>
                      </a: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lang="el-GR" sz="12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Στερεάς Ελλάδας</a:t>
                      </a: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lang="el-GR" sz="12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34" marR="43334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33,0 % </a:t>
                      </a:r>
                      <a:endParaRPr lang="el-GR" sz="12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34" marR="43334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714381"/>
                  </a:ext>
                </a:extLst>
              </a:tr>
              <a:tr h="2503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b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9</a:t>
                      </a:r>
                      <a:r>
                        <a:rPr lang="el-GR" sz="12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(Αττικής)</a:t>
                      </a:r>
                      <a:endParaRPr lang="el-GR" sz="12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34" marR="43334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31,2 %</a:t>
                      </a:r>
                      <a:endParaRPr lang="el-GR" sz="12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34" marR="43334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012514"/>
                  </a:ext>
                </a:extLst>
              </a:tr>
              <a:tr h="2503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el-GR" sz="1200" b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0 </a:t>
                      </a:r>
                      <a:r>
                        <a:rPr lang="el-GR" sz="12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(Πελοποννήσου</a:t>
                      </a: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lang="el-GR" sz="12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34" marR="43334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48,8 %</a:t>
                      </a:r>
                      <a:endParaRPr lang="el-GR" sz="12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34" marR="43334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0347162"/>
                  </a:ext>
                </a:extLst>
              </a:tr>
              <a:tr h="2503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el-GR" sz="1200" b="1" ker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el-GR" sz="1200" ker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lang="el-GR" sz="1200" ker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Βόρειου Αιγαίου)</a:t>
                      </a:r>
                      <a:endParaRPr lang="el-GR" sz="12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34" marR="43334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29,5 %</a:t>
                      </a:r>
                      <a:endParaRPr lang="el-GR" sz="12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34" marR="43334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5477390"/>
                  </a:ext>
                </a:extLst>
              </a:tr>
              <a:tr h="2503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el-GR" sz="1200" b="1" ker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l-GR" sz="1200" ker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Νότιου Αιγαίου</a:t>
                      </a: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lang="el-GR" sz="12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34" marR="43334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30,5 %</a:t>
                      </a:r>
                      <a:endParaRPr lang="el-GR" sz="12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34" marR="43334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747144"/>
                  </a:ext>
                </a:extLst>
              </a:tr>
              <a:tr h="2503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b="1" ker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13 </a:t>
                      </a: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lang="el-GR" sz="1200" ker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Κρήτης</a:t>
                      </a: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lang="el-GR" sz="12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34" marR="43334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23,0 %</a:t>
                      </a:r>
                      <a:endParaRPr lang="el-GR" sz="12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34" marR="43334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452164"/>
                  </a:ext>
                </a:extLst>
              </a:tr>
              <a:tr h="4018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Σύνολο (Ελλάδα)</a:t>
                      </a:r>
                      <a:endParaRPr lang="el-GR" sz="14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34" marR="43334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277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32,4 </a:t>
                      </a:r>
                      <a:r>
                        <a:rPr lang="el-GR" sz="1400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l-GR" sz="1400" b="1" kern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334" marR="43334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2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582626"/>
                  </a:ext>
                </a:extLst>
              </a:tr>
              <a:tr h="250318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i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en-US" sz="900" i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p-value=0,035</a:t>
                      </a:r>
                      <a:endParaRPr lang="el-GR" sz="9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34" marR="43334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522136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982657" y="2568131"/>
            <a:ext cx="20815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Πίνακας 1</a:t>
            </a:r>
            <a:endParaRPr lang="el-GR" sz="1400" b="1" dirty="0">
              <a:solidFill>
                <a:srgbClr val="FF95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Ποσοστό </a:t>
            </a:r>
            <a:r>
              <a:rPr lang="el-G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παιδιών κάτω από το κατώφλι στον δείκτη «Σχολικός Εκφοβισμός», ανά περιφέρεια, για το σχολικό έτος </a:t>
            </a:r>
            <a:r>
              <a:rPr lang="el-G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2022-2023</a:t>
            </a:r>
            <a:endParaRPr lang="el-G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43079" y="3482218"/>
            <a:ext cx="3755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400" b="1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Χάρτης 1</a:t>
            </a:r>
            <a:endParaRPr lang="el-GR" sz="1400" b="1" dirty="0">
              <a:solidFill>
                <a:srgbClr val="FF95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l-G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Χαρτογράφηση του ποσοστού παιδιών κάτω από το κατώφλι, αναφορικά με τον δείκτη του μοντέλου «Σχολικός Εκφοβισμός» </a:t>
            </a:r>
          </a:p>
        </p:txBody>
      </p:sp>
      <p:sp>
        <p:nvSpPr>
          <p:cNvPr id="4" name="Rectangle 3"/>
          <p:cNvSpPr/>
          <p:nvPr/>
        </p:nvSpPr>
        <p:spPr>
          <a:xfrm>
            <a:off x="8682567" y="1399524"/>
            <a:ext cx="3205243" cy="2029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8" name="Picture 4" descr="C:\Users\usersmile1\Desktop\GIS OUTPUT\ΟΡΘΑ ΣΥΜΜΑΘΗΤΕΣ\28.02.2023_15.49.47_REC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356" y="1399524"/>
            <a:ext cx="3211453" cy="202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01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049" y="222046"/>
            <a:ext cx="849767" cy="8497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468" y="2072615"/>
            <a:ext cx="8157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Ποσοτικά ευρήματα</a:t>
            </a:r>
            <a:endParaRPr lang="el-GR" sz="2400" dirty="0">
              <a:solidFill>
                <a:srgbClr val="FF95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948" y="1569570"/>
            <a:ext cx="11895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Πανελλαδική Έρευνα </a:t>
            </a:r>
            <a:r>
              <a:rPr lang="el-G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τον Σχολικό </a:t>
            </a:r>
            <a:r>
              <a:rPr lang="el-G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εκφοβισμό στην Ελλάδα</a:t>
            </a:r>
            <a:endParaRPr lang="el-G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12192000" cy="1540329"/>
            <a:chOff x="0" y="0"/>
            <a:chExt cx="12192000" cy="1540329"/>
          </a:xfrm>
        </p:grpSpPr>
        <p:sp>
          <p:nvSpPr>
            <p:cNvPr id="18" name="Rectangle 17"/>
            <p:cNvSpPr/>
            <p:nvPr/>
          </p:nvSpPr>
          <p:spPr>
            <a:xfrm>
              <a:off x="7919357" y="0"/>
              <a:ext cx="4272643" cy="12819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0" y="0"/>
              <a:ext cx="12097862" cy="1540329"/>
              <a:chOff x="0" y="0"/>
              <a:chExt cx="12097862" cy="1540329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7919357" cy="1267580"/>
              </a:xfrm>
              <a:prstGeom prst="rect">
                <a:avLst/>
              </a:prstGeom>
              <a:gradFill flip="none" rotWithShape="1">
                <a:gsLst>
                  <a:gs pos="0">
                    <a:srgbClr val="F9ED38"/>
                  </a:gs>
                  <a:gs pos="46000">
                    <a:srgbClr val="F9ED38"/>
                  </a:gs>
                  <a:gs pos="100000">
                    <a:srgbClr val="F9ED38">
                      <a:lumMod val="77000"/>
                    </a:srgb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9ED38"/>
                  </a:solidFill>
                </a:endParaRPr>
              </a:p>
            </p:txBody>
          </p:sp>
          <p:sp>
            <p:nvSpPr>
              <p:cNvPr id="3" name="Diamond 2"/>
              <p:cNvSpPr/>
              <p:nvPr/>
            </p:nvSpPr>
            <p:spPr>
              <a:xfrm>
                <a:off x="7228114" y="7911"/>
                <a:ext cx="1382485" cy="126758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1030" name="Picture 6" descr="https://transfer.it.minedu.gov.gr/Content/Images/mainlogo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50568" y="278891"/>
                <a:ext cx="1547294" cy="784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936" y="7911"/>
                <a:ext cx="1691840" cy="15324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065867" y="382438"/>
                <a:ext cx="55565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b="1" i="1" dirty="0" smtClean="0">
                    <a:solidFill>
                      <a:srgbClr val="7E277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σταμάτησε το </a:t>
                </a:r>
                <a:r>
                  <a:rPr lang="en-US" sz="2800" b="1" i="1" dirty="0" smtClean="0">
                    <a:solidFill>
                      <a:srgbClr val="7E277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bullying</a:t>
                </a:r>
                <a:endParaRPr lang="el-GR" sz="2800" b="1" i="1" dirty="0">
                  <a:solidFill>
                    <a:srgbClr val="7E277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59038" y="224752"/>
                <a:ext cx="892629" cy="892629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48661" y="386598"/>
                <a:ext cx="1177699" cy="568937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4179" y="197197"/>
                <a:ext cx="947738" cy="947738"/>
              </a:xfrm>
              <a:prstGeom prst="rect">
                <a:avLst/>
              </a:prstGeom>
            </p:spPr>
          </p:pic>
        </p:grpSp>
      </p:grpSp>
      <p:sp>
        <p:nvSpPr>
          <p:cNvPr id="25" name="TextBox 24"/>
          <p:cNvSpPr txBox="1"/>
          <p:nvPr/>
        </p:nvSpPr>
        <p:spPr>
          <a:xfrm>
            <a:off x="6495019" y="4518743"/>
            <a:ext cx="15530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Πίνακας 2</a:t>
            </a:r>
            <a:endParaRPr lang="el-GR" sz="1400" b="1" dirty="0">
              <a:solidFill>
                <a:srgbClr val="FF95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Ποσοστά παιδιών κάτω και πάνω από το κατώφλι στον δείκτη «Σχολικός Εκφοβισμός», ανά φύλο, για το σχολικό έτος 2022-2023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2468" y="5057353"/>
            <a:ext cx="50545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Πίνακας 3</a:t>
            </a:r>
            <a:endParaRPr lang="el-GR" sz="1400" b="1" dirty="0">
              <a:solidFill>
                <a:srgbClr val="FF95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Ποσοστά παιδιών κάτω και πάνω από το κατώφλι στον δείκτη «Σχολικός Εκφοβισμός», ανά δομή οικογένειας, για το σχολικό έτος </a:t>
            </a:r>
            <a:endParaRPr lang="el-GR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2022-2023</a:t>
            </a:r>
            <a:endParaRPr lang="el-G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Πίνακας 2">
            <a:extLst>
              <a:ext uri="{FF2B5EF4-FFF2-40B4-BE49-F238E27FC236}">
                <a16:creationId xmlns:a16="http://schemas.microsoft.com/office/drawing/2014/main" id="{C6979310-BF3A-2B14-B678-37462FDAA7D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555619" y="2216201"/>
          <a:ext cx="5314956" cy="2226648"/>
        </p:xfrm>
        <a:graphic>
          <a:graphicData uri="http://schemas.openxmlformats.org/drawingml/2006/table">
            <a:tbl>
              <a:tblPr firstRow="1" firstCol="1" bandRow="1"/>
              <a:tblGrid>
                <a:gridCol w="1771083">
                  <a:extLst>
                    <a:ext uri="{9D8B030D-6E8A-4147-A177-3AD203B41FA5}">
                      <a16:colId xmlns:a16="http://schemas.microsoft.com/office/drawing/2014/main" val="3984229151"/>
                    </a:ext>
                  </a:extLst>
                </a:gridCol>
                <a:gridCol w="1771083">
                  <a:extLst>
                    <a:ext uri="{9D8B030D-6E8A-4147-A177-3AD203B41FA5}">
                      <a16:colId xmlns:a16="http://schemas.microsoft.com/office/drawing/2014/main" val="2147130653"/>
                    </a:ext>
                  </a:extLst>
                </a:gridCol>
                <a:gridCol w="1772790">
                  <a:extLst>
                    <a:ext uri="{9D8B030D-6E8A-4147-A177-3AD203B41FA5}">
                      <a16:colId xmlns:a16="http://schemas.microsoft.com/office/drawing/2014/main" val="1421545535"/>
                    </a:ext>
                  </a:extLst>
                </a:gridCol>
              </a:tblGrid>
              <a:tr h="377232"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Φύλο</a:t>
                      </a:r>
                      <a:endParaRPr lang="el-GR" sz="14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2777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966434"/>
                  </a:ext>
                </a:extLst>
              </a:tr>
              <a:tr h="470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Σχολικός Εκφοβισμός</a:t>
                      </a:r>
                      <a:endParaRPr lang="el-GR" sz="14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Αγόρι</a:t>
                      </a:r>
                      <a:endParaRPr lang="el-GR" sz="14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Κορίτσι</a:t>
                      </a:r>
                      <a:endParaRPr lang="el-GR" sz="14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126494"/>
                  </a:ext>
                </a:extLst>
              </a:tr>
              <a:tr h="470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Κάτω από το Κατώφλι</a:t>
                      </a:r>
                      <a:endParaRPr lang="el-GR" sz="14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27,0%</a:t>
                      </a:r>
                      <a:endParaRPr lang="el-GR" sz="14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u="none" kern="0" dirty="0" smtClean="0">
                          <a:solidFill>
                            <a:srgbClr val="FF950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35,2%</a:t>
                      </a:r>
                      <a:endParaRPr lang="el-GR" sz="1400" b="1" u="none" kern="100" dirty="0">
                        <a:solidFill>
                          <a:srgbClr val="FF950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943978"/>
                  </a:ext>
                </a:extLst>
              </a:tr>
              <a:tr h="470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Πάνω από το Κατώφλι</a:t>
                      </a:r>
                      <a:endParaRPr lang="el-GR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73,0%</a:t>
                      </a:r>
                      <a:endParaRPr lang="el-GR" sz="14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64,8%</a:t>
                      </a:r>
                      <a:endParaRPr lang="el-GR" sz="14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3562742"/>
                  </a:ext>
                </a:extLst>
              </a:tr>
              <a:tr h="37723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i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 p-value</a:t>
                      </a:r>
                      <a:r>
                        <a:rPr lang="el-GR" sz="1100" i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=</a:t>
                      </a:r>
                      <a:r>
                        <a:rPr lang="en-US" sz="1100" i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l-GR" sz="1100" i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100" i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001</a:t>
                      </a:r>
                      <a:endParaRPr lang="el-GR" sz="11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750434"/>
                  </a:ext>
                </a:extLst>
              </a:tr>
            </a:tbl>
          </a:graphicData>
        </a:graphic>
      </p:graphicFrame>
      <p:graphicFrame>
        <p:nvGraphicFramePr>
          <p:cNvPr id="29" name="Πίνακας 2">
            <a:extLst>
              <a:ext uri="{FF2B5EF4-FFF2-40B4-BE49-F238E27FC236}">
                <a16:creationId xmlns:a16="http://schemas.microsoft.com/office/drawing/2014/main" id="{A51558D6-CE3A-EEE5-AAB7-9DD4856680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024092"/>
              </p:ext>
            </p:extLst>
          </p:nvPr>
        </p:nvGraphicFramePr>
        <p:xfrm>
          <a:off x="348343" y="2687141"/>
          <a:ext cx="5747657" cy="2354773"/>
        </p:xfrm>
        <a:graphic>
          <a:graphicData uri="http://schemas.openxmlformats.org/drawingml/2006/table">
            <a:tbl>
              <a:tblPr firstRow="1" firstCol="1" bandRow="1"/>
              <a:tblGrid>
                <a:gridCol w="1838535">
                  <a:extLst>
                    <a:ext uri="{9D8B030D-6E8A-4147-A177-3AD203B41FA5}">
                      <a16:colId xmlns:a16="http://schemas.microsoft.com/office/drawing/2014/main" val="1701700873"/>
                    </a:ext>
                  </a:extLst>
                </a:gridCol>
                <a:gridCol w="1301811">
                  <a:extLst>
                    <a:ext uri="{9D8B030D-6E8A-4147-A177-3AD203B41FA5}">
                      <a16:colId xmlns:a16="http://schemas.microsoft.com/office/drawing/2014/main" val="598490946"/>
                    </a:ext>
                  </a:extLst>
                </a:gridCol>
                <a:gridCol w="1301193">
                  <a:extLst>
                    <a:ext uri="{9D8B030D-6E8A-4147-A177-3AD203B41FA5}">
                      <a16:colId xmlns:a16="http://schemas.microsoft.com/office/drawing/2014/main" val="1439539535"/>
                    </a:ext>
                  </a:extLst>
                </a:gridCol>
                <a:gridCol w="1306118">
                  <a:extLst>
                    <a:ext uri="{9D8B030D-6E8A-4147-A177-3AD203B41FA5}">
                      <a16:colId xmlns:a16="http://schemas.microsoft.com/office/drawing/2014/main" val="1093665796"/>
                    </a:ext>
                  </a:extLst>
                </a:gridCol>
              </a:tblGrid>
              <a:tr h="402858">
                <a:tc gridSpan="4">
                  <a:txBody>
                    <a:bodyPr/>
                    <a:lstStyle/>
                    <a:p>
                      <a:pPr marL="36766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Κατηγορίες της Δομής Οικογένειας</a:t>
                      </a:r>
                      <a:endParaRPr lang="el-GR" sz="14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2777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49511"/>
                  </a:ext>
                </a:extLst>
              </a:tr>
              <a:tr h="567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lang="el-GR" sz="1400" b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χολικός </a:t>
                      </a:r>
                      <a:r>
                        <a:rPr lang="el-GR" sz="1400" b="1" kern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Ε</a:t>
                      </a:r>
                      <a:r>
                        <a:rPr lang="en-US" sz="1400" b="1" kern="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κφο</a:t>
                      </a:r>
                      <a:r>
                        <a:rPr lang="en-US" sz="1400" b="1" kern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βισμός</a:t>
                      </a:r>
                      <a:endParaRPr lang="el-GR" sz="14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Μονογονεϊκή με Μητέρα</a:t>
                      </a:r>
                      <a:endParaRPr lang="el-GR" sz="14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Μονογονεϊκή με Πατέρα</a:t>
                      </a:r>
                      <a:endParaRPr lang="el-GR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Δύο Γονείς</a:t>
                      </a:r>
                      <a:endParaRPr lang="el-GR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639803"/>
                  </a:ext>
                </a:extLst>
              </a:tr>
              <a:tr h="402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Κάτω από το Κατώφλι</a:t>
                      </a:r>
                      <a:endParaRPr lang="el-GR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u="none" kern="100" dirty="0" smtClean="0">
                          <a:solidFill>
                            <a:srgbClr val="FF95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40,5%</a:t>
                      </a:r>
                      <a:endParaRPr lang="el-GR" sz="1400" b="1" u="none" kern="100" dirty="0">
                        <a:solidFill>
                          <a:srgbClr val="FF950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25,5%</a:t>
                      </a:r>
                      <a:endParaRPr lang="el-GR" sz="14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29,5%</a:t>
                      </a:r>
                      <a:endParaRPr lang="el-GR" sz="14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702482"/>
                  </a:ext>
                </a:extLst>
              </a:tr>
              <a:tr h="402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Πάνω από το Κατώφλι</a:t>
                      </a:r>
                      <a:endParaRPr lang="el-GR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59,5%</a:t>
                      </a:r>
                      <a:endParaRPr lang="el-GR" sz="14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74,5%</a:t>
                      </a:r>
                      <a:endParaRPr lang="el-GR" sz="14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70,5%</a:t>
                      </a:r>
                      <a:endParaRPr lang="el-GR" sz="14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521741"/>
                  </a:ext>
                </a:extLst>
              </a:tr>
              <a:tr h="402858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i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 p-value</a:t>
                      </a:r>
                      <a:r>
                        <a:rPr lang="el-GR" sz="1100" i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=</a:t>
                      </a:r>
                      <a:r>
                        <a:rPr lang="en-US" sz="1100" i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l-GR" sz="1100" i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100" i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001</a:t>
                      </a:r>
                      <a:endParaRPr lang="el-GR" sz="11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561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17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049" y="222046"/>
            <a:ext cx="849767" cy="8497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468" y="2072615"/>
            <a:ext cx="8157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Ποσοτικά ευρήματα</a:t>
            </a:r>
            <a:endParaRPr lang="el-GR" sz="2400" dirty="0">
              <a:solidFill>
                <a:srgbClr val="FF95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948" y="1569570"/>
            <a:ext cx="11895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Πανελλαδική Έρευνα </a:t>
            </a:r>
            <a:r>
              <a:rPr lang="el-G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τον Σχολικό </a:t>
            </a:r>
            <a:r>
              <a:rPr lang="el-G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εκφοβισμό στην Ελλάδα</a:t>
            </a:r>
            <a:endParaRPr lang="el-G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12192000" cy="1540329"/>
            <a:chOff x="0" y="0"/>
            <a:chExt cx="12192000" cy="1540329"/>
          </a:xfrm>
        </p:grpSpPr>
        <p:sp>
          <p:nvSpPr>
            <p:cNvPr id="18" name="Rectangle 17"/>
            <p:cNvSpPr/>
            <p:nvPr/>
          </p:nvSpPr>
          <p:spPr>
            <a:xfrm>
              <a:off x="7919357" y="0"/>
              <a:ext cx="4272643" cy="12819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0" y="0"/>
              <a:ext cx="12097862" cy="1540329"/>
              <a:chOff x="0" y="0"/>
              <a:chExt cx="12097862" cy="1540329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7919357" cy="1267580"/>
              </a:xfrm>
              <a:prstGeom prst="rect">
                <a:avLst/>
              </a:prstGeom>
              <a:gradFill flip="none" rotWithShape="1">
                <a:gsLst>
                  <a:gs pos="0">
                    <a:srgbClr val="F9ED38"/>
                  </a:gs>
                  <a:gs pos="46000">
                    <a:srgbClr val="F9ED38"/>
                  </a:gs>
                  <a:gs pos="100000">
                    <a:srgbClr val="F9ED38">
                      <a:lumMod val="77000"/>
                    </a:srgb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9ED38"/>
                  </a:solidFill>
                </a:endParaRPr>
              </a:p>
            </p:txBody>
          </p:sp>
          <p:sp>
            <p:nvSpPr>
              <p:cNvPr id="3" name="Diamond 2"/>
              <p:cNvSpPr/>
              <p:nvPr/>
            </p:nvSpPr>
            <p:spPr>
              <a:xfrm>
                <a:off x="7228114" y="7911"/>
                <a:ext cx="1382485" cy="126758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1030" name="Picture 6" descr="https://transfer.it.minedu.gov.gr/Content/Images/mainlogo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50568" y="278891"/>
                <a:ext cx="1547294" cy="784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936" y="7911"/>
                <a:ext cx="1691840" cy="15324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065867" y="382438"/>
                <a:ext cx="55565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b="1" i="1" dirty="0" smtClean="0">
                    <a:solidFill>
                      <a:srgbClr val="7E277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σταμάτησε το </a:t>
                </a:r>
                <a:r>
                  <a:rPr lang="en-US" sz="2800" b="1" i="1" dirty="0" smtClean="0">
                    <a:solidFill>
                      <a:srgbClr val="7E277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bullying</a:t>
                </a:r>
                <a:endParaRPr lang="el-GR" sz="2800" b="1" i="1" dirty="0">
                  <a:solidFill>
                    <a:srgbClr val="7E277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59038" y="224752"/>
                <a:ext cx="892629" cy="892629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48661" y="386598"/>
                <a:ext cx="1177699" cy="568937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4179" y="197197"/>
                <a:ext cx="947738" cy="947738"/>
              </a:xfrm>
              <a:prstGeom prst="rect">
                <a:avLst/>
              </a:prstGeom>
            </p:spPr>
          </p:pic>
        </p:grpSp>
      </p:grpSp>
      <p:sp>
        <p:nvSpPr>
          <p:cNvPr id="26" name="TextBox 25"/>
          <p:cNvSpPr txBox="1"/>
          <p:nvPr/>
        </p:nvSpPr>
        <p:spPr>
          <a:xfrm>
            <a:off x="262468" y="5071867"/>
            <a:ext cx="7831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Πίνακας 4</a:t>
            </a:r>
            <a:endParaRPr lang="el-GR" sz="1400" b="1" dirty="0">
              <a:solidFill>
                <a:srgbClr val="FF95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Ποσοστά παιδιών κάτω και πάνω από το κατώφλι στον δείκτη «Σχολικός Εκφοβισμός», ανά εθνικότητα, για το σχολικό έτος 2022-2023</a:t>
            </a:r>
          </a:p>
        </p:txBody>
      </p:sp>
      <p:graphicFrame>
        <p:nvGraphicFramePr>
          <p:cNvPr id="27" name="Πίνακας 2">
            <a:extLst>
              <a:ext uri="{FF2B5EF4-FFF2-40B4-BE49-F238E27FC236}">
                <a16:creationId xmlns:a16="http://schemas.microsoft.com/office/drawing/2014/main" id="{C6979310-BF3A-2B14-B678-37462FDAA7D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4150" y="2632277"/>
          <a:ext cx="7769981" cy="2216951"/>
        </p:xfrm>
        <a:graphic>
          <a:graphicData uri="http://schemas.openxmlformats.org/drawingml/2006/table">
            <a:tbl>
              <a:tblPr firstRow="1" firstCol="1" bandRow="1"/>
              <a:tblGrid>
                <a:gridCol w="2589162">
                  <a:extLst>
                    <a:ext uri="{9D8B030D-6E8A-4147-A177-3AD203B41FA5}">
                      <a16:colId xmlns:a16="http://schemas.microsoft.com/office/drawing/2014/main" val="3984229151"/>
                    </a:ext>
                  </a:extLst>
                </a:gridCol>
                <a:gridCol w="2589162">
                  <a:extLst>
                    <a:ext uri="{9D8B030D-6E8A-4147-A177-3AD203B41FA5}">
                      <a16:colId xmlns:a16="http://schemas.microsoft.com/office/drawing/2014/main" val="2147130653"/>
                    </a:ext>
                  </a:extLst>
                </a:gridCol>
                <a:gridCol w="2591657">
                  <a:extLst>
                    <a:ext uri="{9D8B030D-6E8A-4147-A177-3AD203B41FA5}">
                      <a16:colId xmlns:a16="http://schemas.microsoft.com/office/drawing/2014/main" val="1421545535"/>
                    </a:ext>
                  </a:extLst>
                </a:gridCol>
              </a:tblGrid>
              <a:tr h="377232"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Εθνικότητα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2777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966434"/>
                  </a:ext>
                </a:extLst>
              </a:tr>
              <a:tr h="522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Σχολικός Εκφοβισμός</a:t>
                      </a:r>
                      <a:endParaRPr lang="el-GR" sz="14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Μητρική Γλώσσα η Ελληνική</a:t>
                      </a:r>
                      <a:endParaRPr lang="el-GR" sz="14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Άλλη Μητρική Γλώσσα</a:t>
                      </a:r>
                      <a:endParaRPr lang="el-GR" sz="14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126494"/>
                  </a:ext>
                </a:extLst>
              </a:tr>
              <a:tr h="470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Κάτω από το Κατώφλι</a:t>
                      </a:r>
                      <a:endParaRPr lang="el-GR" sz="14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31%</a:t>
                      </a:r>
                      <a:endParaRPr lang="el-GR" sz="14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u="none" kern="0" dirty="0" smtClean="0">
                          <a:solidFill>
                            <a:srgbClr val="FF950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38,9%</a:t>
                      </a:r>
                      <a:endParaRPr lang="el-GR" sz="1400" b="1" u="none" kern="100" dirty="0">
                        <a:solidFill>
                          <a:srgbClr val="FF950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943978"/>
                  </a:ext>
                </a:extLst>
              </a:tr>
              <a:tr h="470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Πάνω από το Κατώφλι</a:t>
                      </a:r>
                      <a:endParaRPr lang="el-GR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69%</a:t>
                      </a:r>
                      <a:endParaRPr lang="el-GR" sz="14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61,1%</a:t>
                      </a:r>
                      <a:endParaRPr lang="el-GR" sz="14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3562742"/>
                  </a:ext>
                </a:extLst>
              </a:tr>
              <a:tr h="37723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i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 p-value</a:t>
                      </a:r>
                      <a:r>
                        <a:rPr lang="el-GR" sz="1100" i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=</a:t>
                      </a:r>
                      <a:r>
                        <a:rPr lang="en-US" sz="1100" i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l-GR" sz="1100" i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100" i="1" kern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l-GR" sz="1100" i="1" kern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el-GR" sz="11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750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21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049" y="222046"/>
            <a:ext cx="849767" cy="8497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468" y="2072615"/>
            <a:ext cx="8157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συχνότερες συμπεριφορές εκφοβισμού</a:t>
            </a:r>
            <a:endParaRPr lang="el-GR" sz="2400" dirty="0">
              <a:solidFill>
                <a:srgbClr val="FF95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948" y="1569570"/>
            <a:ext cx="11895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Πανελλαδική Έρευνα </a:t>
            </a:r>
            <a:r>
              <a:rPr lang="el-G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τον Σχολικό </a:t>
            </a:r>
            <a:r>
              <a:rPr lang="el-G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εκφοβισμό στην Ελλάδα</a:t>
            </a:r>
            <a:endParaRPr lang="el-G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12192000" cy="1540329"/>
            <a:chOff x="0" y="0"/>
            <a:chExt cx="12192000" cy="1540329"/>
          </a:xfrm>
        </p:grpSpPr>
        <p:sp>
          <p:nvSpPr>
            <p:cNvPr id="18" name="Rectangle 17"/>
            <p:cNvSpPr/>
            <p:nvPr/>
          </p:nvSpPr>
          <p:spPr>
            <a:xfrm>
              <a:off x="7919357" y="0"/>
              <a:ext cx="4272643" cy="12819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0" y="0"/>
              <a:ext cx="12097862" cy="1540329"/>
              <a:chOff x="0" y="0"/>
              <a:chExt cx="12097862" cy="1540329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7919357" cy="1267580"/>
              </a:xfrm>
              <a:prstGeom prst="rect">
                <a:avLst/>
              </a:prstGeom>
              <a:gradFill flip="none" rotWithShape="1">
                <a:gsLst>
                  <a:gs pos="0">
                    <a:srgbClr val="F9ED38"/>
                  </a:gs>
                  <a:gs pos="46000">
                    <a:srgbClr val="F9ED38"/>
                  </a:gs>
                  <a:gs pos="100000">
                    <a:srgbClr val="F9ED38">
                      <a:lumMod val="77000"/>
                    </a:srgb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9ED38"/>
                  </a:solidFill>
                </a:endParaRPr>
              </a:p>
            </p:txBody>
          </p:sp>
          <p:sp>
            <p:nvSpPr>
              <p:cNvPr id="3" name="Diamond 2"/>
              <p:cNvSpPr/>
              <p:nvPr/>
            </p:nvSpPr>
            <p:spPr>
              <a:xfrm>
                <a:off x="7228114" y="7911"/>
                <a:ext cx="1382485" cy="126758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1030" name="Picture 6" descr="https://transfer.it.minedu.gov.gr/Content/Images/mainlogo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50568" y="278891"/>
                <a:ext cx="1547294" cy="784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936" y="7911"/>
                <a:ext cx="1691840" cy="15324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065867" y="382438"/>
                <a:ext cx="55565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b="1" i="1" dirty="0" smtClean="0">
                    <a:solidFill>
                      <a:srgbClr val="7E277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σταμάτησε το </a:t>
                </a:r>
                <a:r>
                  <a:rPr lang="en-US" sz="2800" b="1" i="1" dirty="0" smtClean="0">
                    <a:solidFill>
                      <a:srgbClr val="7E277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bullying</a:t>
                </a:r>
                <a:endParaRPr lang="el-GR" sz="2800" b="1" i="1" dirty="0">
                  <a:solidFill>
                    <a:srgbClr val="7E277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59038" y="224752"/>
                <a:ext cx="892629" cy="892629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48661" y="386598"/>
                <a:ext cx="1177699" cy="568937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4179" y="197197"/>
                <a:ext cx="947738" cy="947738"/>
              </a:xfrm>
              <a:prstGeom prst="rect">
                <a:avLst/>
              </a:prstGeom>
            </p:spPr>
          </p:pic>
        </p:grpSp>
      </p:grpSp>
      <p:sp>
        <p:nvSpPr>
          <p:cNvPr id="26" name="TextBox 25"/>
          <p:cNvSpPr txBox="1"/>
          <p:nvPr/>
        </p:nvSpPr>
        <p:spPr>
          <a:xfrm>
            <a:off x="273483" y="2521233"/>
            <a:ext cx="115798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2400" b="1" baseline="30000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2400" b="1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«Το να πειράζεις – κοροϊδεύεις κάποιον εξαιτίας της εξωτερικής του εμφάνισης</a:t>
            </a:r>
            <a:r>
              <a:rPr lang="el-G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el-G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400" b="1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sz="2400" b="1" baseline="30000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«Το να είσαι κακός με κάποιον κοροϊδεύοντάς τον, κάνοντας πλάκα εις βάρος του, ασκώντας του φυσική ή λεκτική βία περισσότερες από μια φορές</a:t>
            </a:r>
            <a:r>
              <a:rPr lang="el-G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l-G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2468" y="4208638"/>
            <a:ext cx="8157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συχνότερες επιλογές για βοήθεια</a:t>
            </a:r>
            <a:endParaRPr lang="el-GR" sz="2400" dirty="0">
              <a:solidFill>
                <a:srgbClr val="FF95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3483" y="4658175"/>
            <a:ext cx="115798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2400" b="1" baseline="30000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2400" b="1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Κηδεμόνες</a:t>
            </a:r>
          </a:p>
          <a:p>
            <a:endParaRPr lang="el-G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400" b="1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sz="2400" b="1" baseline="30000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Φίλοι/Συμμαθητές</a:t>
            </a:r>
          </a:p>
          <a:p>
            <a:endParaRPr lang="el-G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400" b="1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sz="2400" b="1" baseline="30000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2400" b="1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baseline="30000" dirty="0" smtClean="0">
                <a:solidFill>
                  <a:srgbClr val="FF9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Καθηγητές</a:t>
            </a:r>
            <a:endParaRPr lang="el-G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1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907</Words>
  <Application>Microsoft Office PowerPoint</Application>
  <PresentationFormat>Widescreen</PresentationFormat>
  <Paragraphs>194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Microsoft YaHei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usersmile1</dc:creator>
  <cp:lastModifiedBy>usersmile1</cp:lastModifiedBy>
  <cp:revision>83</cp:revision>
  <dcterms:created xsi:type="dcterms:W3CDTF">2023-02-23T12:23:53Z</dcterms:created>
  <dcterms:modified xsi:type="dcterms:W3CDTF">2023-03-06T12:24:56Z</dcterms:modified>
</cp:coreProperties>
</file>